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5" r:id="rId6"/>
    <p:sldMasterId id="2147483668" r:id="rId7"/>
  </p:sldMasterIdLst>
  <p:notesMasterIdLst>
    <p:notesMasterId r:id="rId29"/>
  </p:notesMasterIdLst>
  <p:handoutMasterIdLst>
    <p:handoutMasterId r:id="rId30"/>
  </p:handoutMasterIdLst>
  <p:sldIdLst>
    <p:sldId id="981" r:id="rId8"/>
    <p:sldId id="11502" r:id="rId9"/>
    <p:sldId id="979" r:id="rId10"/>
    <p:sldId id="11501" r:id="rId11"/>
    <p:sldId id="965" r:id="rId12"/>
    <p:sldId id="980" r:id="rId13"/>
    <p:sldId id="984" r:id="rId14"/>
    <p:sldId id="982" r:id="rId15"/>
    <p:sldId id="11508" r:id="rId16"/>
    <p:sldId id="11510" r:id="rId17"/>
    <p:sldId id="11512" r:id="rId18"/>
    <p:sldId id="11509" r:id="rId19"/>
    <p:sldId id="983" r:id="rId20"/>
    <p:sldId id="11489" r:id="rId21"/>
    <p:sldId id="11490" r:id="rId22"/>
    <p:sldId id="11488" r:id="rId23"/>
    <p:sldId id="11505" r:id="rId24"/>
    <p:sldId id="11503" r:id="rId25"/>
    <p:sldId id="11504" r:id="rId26"/>
    <p:sldId id="11506" r:id="rId27"/>
    <p:sldId id="11507" r:id="rId2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2B902"/>
    <a:srgbClr val="0432FF"/>
    <a:srgbClr val="EDB11E"/>
    <a:srgbClr val="064E83"/>
    <a:srgbClr val="6C8AAF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B7793-00BB-FC42-9509-0FDDFFB3D7BC}" v="944" dt="2025-06-25T11:44:55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0" autoAdjust="0"/>
    <p:restoredTop sz="96132" autoAdjust="0"/>
  </p:normalViewPr>
  <p:slideViewPr>
    <p:cSldViewPr snapToGrid="0" snapToObjects="1" showGuides="1">
      <p:cViewPr>
        <p:scale>
          <a:sx n="119" d="100"/>
          <a:sy n="119" d="100"/>
        </p:scale>
        <p:origin x="448" y="144"/>
      </p:cViewPr>
      <p:guideLst>
        <p:guide orient="horz" pos="2160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6/16/25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high aerosol pollution episode in New Delhi.</a:t>
            </a:r>
          </a:p>
          <a:p>
            <a:r>
              <a:rPr lang="en-US" dirty="0"/>
              <a:t>We hope to use </a:t>
            </a:r>
            <a:r>
              <a:rPr lang="en-US" dirty="0" err="1"/>
              <a:t>EarthCARE</a:t>
            </a:r>
            <a:r>
              <a:rPr lang="en-US" dirty="0"/>
              <a:t> routinely to evaluate CAMS aerosol profiles.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2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06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0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16, 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206" y="1673225"/>
            <a:ext cx="5787336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680" y="1673225"/>
            <a:ext cx="5745642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9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944" y="882000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83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07" y="882000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46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07" y="882000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320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07" y="882192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819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07" y="882192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198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8560" y="0"/>
            <a:ext cx="125573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5081" y="2011305"/>
            <a:ext cx="2818665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8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5081" y="4524208"/>
            <a:ext cx="2812047" cy="314495"/>
          </a:xfrm>
          <a:prstGeom prst="rect">
            <a:avLst/>
          </a:prstGeom>
        </p:spPr>
        <p:txBody>
          <a:bodyPr vert="horz" lIns="65953" tIns="32977" rIns="65953" bIns="32977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5081" y="2041527"/>
            <a:ext cx="2818667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746" indent="0">
              <a:buNone/>
              <a:defRPr sz="1443" b="1"/>
            </a:lvl2pPr>
            <a:lvl3pPr marL="659493" indent="0">
              <a:buNone/>
              <a:defRPr sz="1298" b="1"/>
            </a:lvl3pPr>
            <a:lvl4pPr marL="989238" indent="0">
              <a:buNone/>
              <a:defRPr sz="1154" b="1"/>
            </a:lvl4pPr>
            <a:lvl5pPr marL="1318985" indent="0">
              <a:buNone/>
              <a:defRPr sz="1154" b="1"/>
            </a:lvl5pPr>
            <a:lvl6pPr marL="1648731" indent="0">
              <a:buNone/>
              <a:defRPr sz="1154" b="1"/>
            </a:lvl6pPr>
            <a:lvl7pPr marL="1978478" indent="0">
              <a:buNone/>
              <a:defRPr sz="1154" b="1"/>
            </a:lvl7pPr>
            <a:lvl8pPr marL="2308223" indent="0">
              <a:buNone/>
              <a:defRPr sz="1154" b="1"/>
            </a:lvl8pPr>
            <a:lvl9pPr marL="2637970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5081" y="1740025"/>
            <a:ext cx="2818667" cy="261521"/>
          </a:xfrm>
          <a:prstGeom prst="rect">
            <a:avLst/>
          </a:prstGeom>
        </p:spPr>
        <p:txBody>
          <a:bodyPr vert="horz" lIns="65953" tIns="32977" rIns="65953" bIns="3297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5081" y="4406775"/>
            <a:ext cx="2818667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746" indent="0">
              <a:buNone/>
              <a:defRPr sz="1443" b="1"/>
            </a:lvl2pPr>
            <a:lvl3pPr marL="659493" indent="0">
              <a:buNone/>
              <a:defRPr sz="1298" b="1"/>
            </a:lvl3pPr>
            <a:lvl4pPr marL="989238" indent="0">
              <a:buNone/>
              <a:defRPr sz="1154" b="1"/>
            </a:lvl4pPr>
            <a:lvl5pPr marL="1318985" indent="0">
              <a:buNone/>
              <a:defRPr sz="1154" b="1"/>
            </a:lvl5pPr>
            <a:lvl6pPr marL="1648731" indent="0">
              <a:buNone/>
              <a:defRPr sz="1154" b="1"/>
            </a:lvl6pPr>
            <a:lvl7pPr marL="1978478" indent="0">
              <a:buNone/>
              <a:defRPr sz="1154" b="1"/>
            </a:lvl7pPr>
            <a:lvl8pPr marL="2308223" indent="0">
              <a:buNone/>
              <a:defRPr sz="1154" b="1"/>
            </a:lvl8pPr>
            <a:lvl9pPr marL="2637970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58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5587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89086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3" y="-2"/>
            <a:ext cx="12266114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44" y="882000"/>
            <a:ext cx="11729662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632" y="-216085"/>
            <a:ext cx="2087638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1431" y="6201716"/>
            <a:ext cx="374029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909" y="6584400"/>
            <a:ext cx="1633108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" y="6454648"/>
            <a:ext cx="9927062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05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5040D-92B5-5254-B1FD-A88C7F1B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BAAA9-1DDB-282F-9460-6B8E7DE65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935F3-7DA9-A32E-1F70-C2591D6B6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B401-1A5F-06ED-A1F3-6AD156B0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1536C-E4C8-BCA8-7B41-DDDBDEC3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19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8A2F-FEEE-F002-B9E8-79D5D70D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30739-0138-2372-D178-BB781A3B0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6B5D-16D8-D105-B813-E593D55A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8AEC9-E2FA-7CA8-26E2-272F5DB6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73741-B86D-40BA-EE4B-FA4EA641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AAC0-B31E-52EF-A5AB-0F09F718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74FC3-116B-63AC-9CB9-C694EF52F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AF0A9-7D44-B53A-B7CF-47133F46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F340D-EBDB-1596-B798-345E279E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5D864-95DD-E6CA-34BB-CB76932BE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7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587D-CA0E-F6CE-C3C2-F97316D27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4D84-EC21-7262-B367-81B04BD99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CE912-4D3A-9E17-AA18-3953A5CD6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AC028-BFB1-EA8C-DAEE-C6D8D226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37133-140C-8FEC-52DD-002EE420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8F094-7ED3-48B9-2AA0-A87FE72C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2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6F94-DF71-CEDA-6593-CF2ABD1B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AC20A-D497-57A0-9482-CD613370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81BE2-31BA-2B0C-0BA0-B4715812D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3E13D-9AD3-BA63-ED6F-6DBEF0F45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90CC3-3ADA-8CF0-CAA8-A11A48500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134B5E-A723-8D3F-EB09-9212C9B8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37947-86EB-4497-91A2-1A6B7A47B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BB8CA9-8F15-062C-9092-855F45AC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34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0393-6803-5419-2370-C557CE51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CDC24-4367-E43A-2B09-A6B15C210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E9778-6F3C-396F-0727-14277D64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7593B-34B4-DFB6-CCAB-20197BD6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21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A585-B5E8-0DA2-4A54-1821A384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0280B-2CBC-716F-EEEE-2FEDAA98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A665A-FD29-30FD-4812-2B880B245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5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D05FA-C848-AA7C-0D27-1EA087C6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F262F-A821-5041-75F1-D53EF783C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8E6B7-94C6-F11F-F220-C1AA80FB7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D5BA6-1149-8314-6ACD-66DC54AA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FBAD9-8AE8-F705-709E-A3183D38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762B-9E38-A2F7-0B07-A72C9232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6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3DEF-2712-56AF-1680-B0E814DD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AA075-E3A8-6480-FE00-5D277F59C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16B35-D0BD-876E-4C4A-42929DE7E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22BAA-F874-5DE6-A366-2820D22C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1C97D-488B-45C6-BFCB-34874DE4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EBEA9-282E-52F6-6144-EB4F47DD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59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E785-48F1-A846-1653-CD52CF2F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82926-A259-214F-EA1B-6FD2500E8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CFEE-31BA-51B1-C402-A2E54D8DF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2734-0A91-44B9-8861-FDBEEB0B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75D9-698D-384E-F13F-865B80A4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20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FA51B0-F7C0-9100-C1EF-793AE567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76134-C69F-BBE8-8D9F-5E8F3D1F9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91391-03B8-A84C-26AC-360D43B9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BD89B-B082-C21F-488D-2C741716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ED8DF-9A57-49E0-73FA-A439A794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49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99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000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79946">
              <a:lnSpc>
                <a:spcPts val="2199"/>
              </a:lnSpc>
              <a:spcBef>
                <a:spcPts val="1100"/>
              </a:spcBef>
              <a:buClr>
                <a:srgbClr val="064E83"/>
              </a:buClr>
              <a:defRPr sz="1799">
                <a:solidFill>
                  <a:schemeClr val="tx1"/>
                </a:solidFill>
              </a:defRPr>
            </a:lvl1pPr>
            <a:lvl2pPr marL="629811" indent="-269919">
              <a:lnSpc>
                <a:spcPts val="1999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89703" indent="-269919">
              <a:lnSpc>
                <a:spcPts val="1799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49595" indent="-269919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09487" indent="-269919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3" y="6308257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15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000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79946">
              <a:lnSpc>
                <a:spcPts val="2199"/>
              </a:lnSpc>
              <a:spcBef>
                <a:spcPts val="1100"/>
              </a:spcBef>
              <a:buClr>
                <a:srgbClr val="064E83"/>
              </a:buClr>
              <a:defRPr sz="1799">
                <a:solidFill>
                  <a:schemeClr val="tx1"/>
                </a:solidFill>
              </a:defRPr>
            </a:lvl1pPr>
            <a:lvl2pPr marL="629811" indent="-269919">
              <a:lnSpc>
                <a:spcPts val="1999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89703" indent="-269919">
              <a:lnSpc>
                <a:spcPts val="1799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49595" indent="-269919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09487" indent="-269919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3" y="6308257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0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C6F0-67E5-DF34-CC62-9E8E5CDA9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571612"/>
            <a:ext cx="9141619" cy="193835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DB9F4-00ED-79EB-87A8-BE32B838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E46D9-83C7-C6DB-6273-EB887570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F5A6-2E01-4F58-9BA9-55E8A00EFE51}" type="datetimeFigureOut">
              <a:rPr lang="en-CA" smtClean="0"/>
              <a:t>2025-06-16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042BF-CF47-5243-A66F-9DC96274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98164-1DA1-0A20-0AF4-174A9C98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DF3DA-497A-4411-A796-733EC88975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82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675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188825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344" y="5258118"/>
            <a:ext cx="1059564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5624" y="3421831"/>
            <a:ext cx="10593274" cy="567399"/>
          </a:xfrm>
          <a:prstGeom prst="rect">
            <a:avLst/>
          </a:prstGeom>
        </p:spPr>
        <p:txBody>
          <a:bodyPr/>
          <a:lstStyle>
            <a:lvl1pPr algn="l">
              <a:defRPr sz="3078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214" y="6429376"/>
            <a:ext cx="6686925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378" y="6422971"/>
            <a:ext cx="11732945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33" y="4106871"/>
            <a:ext cx="1173325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98240" y="5406991"/>
            <a:ext cx="22726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176" y="6156810"/>
            <a:ext cx="22726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091774" y="5811879"/>
            <a:ext cx="911669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2533" y="6213933"/>
            <a:ext cx="66869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5640" y="6202801"/>
            <a:ext cx="274253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632" y="-216085"/>
            <a:ext cx="2087638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909" y="6584400"/>
            <a:ext cx="1636494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5" y="6472625"/>
            <a:ext cx="9927062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88825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8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44" y="882196"/>
            <a:ext cx="11729662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632" y="-216085"/>
            <a:ext cx="2087638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7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07" y="882193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1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944" y="882193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893" indent="-284893">
              <a:buClr>
                <a:srgbClr val="00AE9C"/>
              </a:buClr>
              <a:buFont typeface="Courier New" panose="02070309020205020404" pitchFamily="49" charset="0"/>
              <a:buChar char="o"/>
              <a:defRPr sz="1795">
                <a:solidFill>
                  <a:schemeClr val="tx1"/>
                </a:solidFill>
              </a:defRPr>
            </a:lvl1pPr>
            <a:lvl2pPr marL="626764" indent="-182015">
              <a:buFont typeface="Arial" panose="020B0604020202020204" pitchFamily="34" charset="0"/>
              <a:buChar char="•"/>
              <a:tabLst/>
              <a:defRPr sz="1595">
                <a:solidFill>
                  <a:schemeClr val="tx1"/>
                </a:solidFill>
              </a:defRPr>
            </a:lvl2pPr>
            <a:lvl3pPr marL="930650" indent="-212087">
              <a:buFont typeface="System Font Regular"/>
              <a:buChar char="-"/>
              <a:tabLst/>
              <a:defRPr sz="1396">
                <a:solidFill>
                  <a:schemeClr val="tx1"/>
                </a:solidFill>
              </a:defRPr>
            </a:lvl3pPr>
            <a:lvl4pPr marL="1204464" indent="-182015">
              <a:buFont typeface="Arial" panose="020B0604020202020204" pitchFamily="34" charset="0"/>
              <a:buChar char="•"/>
              <a:tabLst/>
              <a:defRPr sz="1196">
                <a:solidFill>
                  <a:schemeClr val="tx1"/>
                </a:solidFill>
              </a:defRPr>
            </a:lvl4pPr>
            <a:lvl5pPr>
              <a:defRPr sz="1795">
                <a:solidFill>
                  <a:schemeClr val="tx1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774" y="6422971"/>
            <a:ext cx="11700948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10" y="882193"/>
            <a:ext cx="11733252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89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686" y="447366"/>
            <a:ext cx="6686925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355" y="154800"/>
            <a:ext cx="9468596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944" y="882000"/>
            <a:ext cx="11729662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0686" y="447366"/>
            <a:ext cx="6686925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743" y="6202800"/>
            <a:ext cx="1208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5640" y="6202801"/>
            <a:ext cx="274253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353" y="6585917"/>
            <a:ext cx="1632031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32" y="-215904"/>
            <a:ext cx="2088942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3688"/>
            <a:ext cx="9927062" cy="405130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5CEB8A1C-7610-75C9-FE03-01159FE2A4A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61" y="207572"/>
            <a:ext cx="940678" cy="5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0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1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692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38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076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8768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89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3698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413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129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6545" indent="-403051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6pPr>
      <a:lvl7pPr marL="3786237" indent="-403051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7pPr>
      <a:lvl8pPr marL="4225929" indent="-403051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8pPr>
      <a:lvl9pPr marL="4665621" indent="-403051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8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692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384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076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8768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8461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153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7845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7537" algn="l" defTabSz="879384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D71913-2093-6578-DECD-9EBBFA71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C7730-A5C9-15BC-E9DC-55F913E89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FBDC1-CC1C-4DD2-76A6-098983528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3FE1AC-50B7-3845-B393-0A3905E0308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56FFC-7886-87F7-3F0B-2111AA5B9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87D68-2E04-759D-B783-3C5CDF25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C194C1-BBC5-2D42-80AA-C921F752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217790-9714-AF08-3C77-528CF9ACEB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4220" y="583725"/>
            <a:ext cx="9189990" cy="1538883"/>
          </a:xfrm>
        </p:spPr>
        <p:txBody>
          <a:bodyPr/>
          <a:lstStyle/>
          <a:p>
            <a:r>
              <a:rPr lang="en-US" dirty="0"/>
              <a:t>Evaluating clouds, aerosols and radiation in the ECMWF model using </a:t>
            </a:r>
            <a:r>
              <a:rPr lang="en-US" dirty="0" err="1"/>
              <a:t>EarthCARE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9AFC7-D1E3-CF2A-6335-9926D7F6DB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0000" y="2288610"/>
            <a:ext cx="7869600" cy="38215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B9504-8DA5-64DD-E95F-3E8BE4213C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4220" y="3054331"/>
            <a:ext cx="8412750" cy="1846659"/>
          </a:xfrm>
        </p:spPr>
        <p:txBody>
          <a:bodyPr/>
          <a:lstStyle/>
          <a:p>
            <a:pPr marL="361950" indent="-352425"/>
            <a:r>
              <a:rPr lang="en-US" u="sng" dirty="0"/>
              <a:t>Robin Hogan</a:t>
            </a:r>
            <a:r>
              <a:rPr lang="en-US" dirty="0"/>
              <a:t>, Shannon Mason, Mark Fielding, Rebecca Murray-Watson, Peter Hill &amp; Richard Forbes (ECMWF)</a:t>
            </a:r>
          </a:p>
          <a:p>
            <a:pPr marL="361950" indent="-352425"/>
            <a:r>
              <a:rPr lang="en-US" dirty="0"/>
              <a:t>David Donovan &amp; Gerd-Jan van </a:t>
            </a:r>
            <a:r>
              <a:rPr lang="en-US" dirty="0" err="1"/>
              <a:t>Zadelhoff</a:t>
            </a:r>
            <a:r>
              <a:rPr lang="en-US" dirty="0"/>
              <a:t> (KNMI)</a:t>
            </a:r>
          </a:p>
          <a:p>
            <a:pPr marL="361950" indent="-352425"/>
            <a:r>
              <a:rPr lang="en-US" dirty="0"/>
              <a:t>Jason Cole, Zhipeng Qu &amp; Howard Barker (ECCC)</a:t>
            </a:r>
          </a:p>
          <a:p>
            <a:pPr marL="361950" indent="-352425"/>
            <a:r>
              <a:rPr lang="en-US" dirty="0"/>
              <a:t>Almudena Velazquez &amp; Nicolas </a:t>
            </a:r>
            <a:r>
              <a:rPr lang="en-US" dirty="0" err="1"/>
              <a:t>Clerbaux</a:t>
            </a:r>
            <a:r>
              <a:rPr lang="en-US" dirty="0"/>
              <a:t> (RMIB)</a:t>
            </a:r>
          </a:p>
          <a:p>
            <a:pPr marL="361950" indent="-352425"/>
            <a:r>
              <a:rPr lang="en-US" dirty="0"/>
              <a:t>Bernat </a:t>
            </a:r>
            <a:r>
              <a:rPr lang="en-US" dirty="0" err="1"/>
              <a:t>Puigdomenech-Treserras</a:t>
            </a:r>
            <a:r>
              <a:rPr lang="en-US" dirty="0"/>
              <a:t> &amp; Pavlos Kollias (McGill)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D5F126-0B22-645F-2339-E04FC3DE8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34220" y="5013896"/>
            <a:ext cx="7869600" cy="2547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592089-C72C-2F12-7FA3-F37D8FA957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220" y="5321672"/>
            <a:ext cx="7869600" cy="213969"/>
          </a:xfrm>
        </p:spPr>
        <p:txBody>
          <a:bodyPr/>
          <a:lstStyle/>
          <a:p>
            <a:r>
              <a:rPr lang="en-US" dirty="0" err="1"/>
              <a:t>r.j.hogan@ecmwf.int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89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5F1F5-C6D5-EF2D-8432-B8937CFF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546" y="360000"/>
            <a:ext cx="2460356" cy="369332"/>
          </a:xfrm>
        </p:spPr>
        <p:txBody>
          <a:bodyPr/>
          <a:lstStyle/>
          <a:p>
            <a:r>
              <a:rPr lang="en-US" dirty="0"/>
              <a:t>16 June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F7CE8-6594-B95F-5AAA-FA2CAC9931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08546" y="936000"/>
            <a:ext cx="2705460" cy="4986000"/>
          </a:xfrm>
        </p:spPr>
        <p:txBody>
          <a:bodyPr/>
          <a:lstStyle/>
          <a:p>
            <a:pPr marL="180975" indent="-180975"/>
            <a:r>
              <a:rPr lang="en-US" dirty="0"/>
              <a:t>Compare cloud fraction (from AC-TC), water content (from ACM-CAP) and fluxes (from BMA-FLX) with ECMWF model</a:t>
            </a:r>
          </a:p>
          <a:p>
            <a:pPr marL="180975" indent="-180975"/>
            <a:r>
              <a:rPr lang="en-US" dirty="0">
                <a:solidFill>
                  <a:srgbClr val="FF0000"/>
                </a:solidFill>
              </a:rPr>
              <a:t>Tropical convection not reflective enough</a:t>
            </a:r>
          </a:p>
          <a:p>
            <a:pPr marL="180975" indent="-180975"/>
            <a:r>
              <a:rPr lang="en-US" dirty="0">
                <a:solidFill>
                  <a:srgbClr val="02B902"/>
                </a:solidFill>
              </a:rPr>
              <a:t>Thin cirrus not emissive enough</a:t>
            </a:r>
          </a:p>
          <a:p>
            <a:pPr marL="180975" indent="-18097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57973-AC18-74D5-3F0F-56865F8AB4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F7CE1-11F0-644F-28DB-7D8803A7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08" b="7752"/>
          <a:stretch>
            <a:fillRect/>
          </a:stretch>
        </p:blipFill>
        <p:spPr>
          <a:xfrm>
            <a:off x="9911266" y="4426513"/>
            <a:ext cx="1536700" cy="2097742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8F803ED6-BF8B-E440-0679-8F3F2F1AA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0"/>
            <a:ext cx="8634581" cy="68597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414E7D-5A0C-63AF-10C8-A105E9FE193C}"/>
              </a:ext>
            </a:extLst>
          </p:cNvPr>
          <p:cNvSpPr/>
          <p:nvPr/>
        </p:nvSpPr>
        <p:spPr>
          <a:xfrm>
            <a:off x="4863823" y="4647304"/>
            <a:ext cx="731520" cy="10219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44F723-5118-37F8-2645-ABACA44CA894}"/>
              </a:ext>
            </a:extLst>
          </p:cNvPr>
          <p:cNvSpPr/>
          <p:nvPr/>
        </p:nvSpPr>
        <p:spPr>
          <a:xfrm>
            <a:off x="6476011" y="2347283"/>
            <a:ext cx="731520" cy="1021976"/>
          </a:xfrm>
          <a:prstGeom prst="rect">
            <a:avLst/>
          </a:prstGeom>
          <a:noFill/>
          <a:ln w="25400">
            <a:solidFill>
              <a:srgbClr val="02B9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BCA579-CD1F-F33A-7414-4FF251E86CEB}"/>
              </a:ext>
            </a:extLst>
          </p:cNvPr>
          <p:cNvSpPr/>
          <p:nvPr/>
        </p:nvSpPr>
        <p:spPr>
          <a:xfrm>
            <a:off x="4863823" y="2347283"/>
            <a:ext cx="731520" cy="10219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A78439-3D27-D46E-622D-1CA0B1BF8156}"/>
              </a:ext>
            </a:extLst>
          </p:cNvPr>
          <p:cNvSpPr/>
          <p:nvPr/>
        </p:nvSpPr>
        <p:spPr>
          <a:xfrm>
            <a:off x="6476011" y="5777252"/>
            <a:ext cx="731520" cy="1021976"/>
          </a:xfrm>
          <a:prstGeom prst="rect">
            <a:avLst/>
          </a:prstGeom>
          <a:noFill/>
          <a:ln w="25400">
            <a:solidFill>
              <a:srgbClr val="02B9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64E8F-D54E-73C8-671F-064DAFE74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9FD97121-6AC4-651C-54DD-A5830E03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0" y="794"/>
            <a:ext cx="8631322" cy="6857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765124-B215-17B7-9783-A92027B9B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546" y="360000"/>
            <a:ext cx="2460356" cy="369332"/>
          </a:xfrm>
        </p:spPr>
        <p:txBody>
          <a:bodyPr/>
          <a:lstStyle/>
          <a:p>
            <a:r>
              <a:rPr lang="en-US" dirty="0"/>
              <a:t>16 June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4426-FCED-2AD7-9397-EAF5561C82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08546" y="936000"/>
            <a:ext cx="2705460" cy="4986000"/>
          </a:xfrm>
        </p:spPr>
        <p:txBody>
          <a:bodyPr/>
          <a:lstStyle/>
          <a:p>
            <a:pPr marL="180975" indent="-180975"/>
            <a:r>
              <a:rPr lang="en-US" dirty="0"/>
              <a:t>Compare cloud fraction (from AC-TC), water content (from ACM-CAP) and fluxes (from BMA-FLX) with ECMWF model</a:t>
            </a:r>
          </a:p>
          <a:p>
            <a:pPr marL="180975" indent="-180975"/>
            <a:r>
              <a:rPr lang="en-US" dirty="0">
                <a:solidFill>
                  <a:srgbClr val="FF0000"/>
                </a:solidFill>
              </a:rPr>
              <a:t>Tropical convection not reflective enough</a:t>
            </a:r>
          </a:p>
          <a:p>
            <a:pPr marL="180975" indent="-180975"/>
            <a:r>
              <a:rPr lang="en-US" dirty="0">
                <a:solidFill>
                  <a:srgbClr val="02B902"/>
                </a:solidFill>
              </a:rPr>
              <a:t>Thin cirrus not emissive enough</a:t>
            </a:r>
          </a:p>
          <a:p>
            <a:pPr marL="180975" indent="-180975"/>
            <a:r>
              <a:rPr lang="en-US" i="1" dirty="0"/>
              <a:t>Snow water content is large, but radiative impact could be underestimated if cloud fraction too low</a:t>
            </a:r>
          </a:p>
          <a:p>
            <a:pPr marL="180975" indent="-18097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2A123-F8E5-1F6A-0421-5CB02DB8E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A8238-BE78-4622-6FBE-69712CA9EC97}"/>
              </a:ext>
            </a:extLst>
          </p:cNvPr>
          <p:cNvSpPr/>
          <p:nvPr/>
        </p:nvSpPr>
        <p:spPr>
          <a:xfrm>
            <a:off x="4863823" y="4647304"/>
            <a:ext cx="731520" cy="10219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D171E6-9322-5E35-6132-0C3E96F3DF63}"/>
              </a:ext>
            </a:extLst>
          </p:cNvPr>
          <p:cNvSpPr/>
          <p:nvPr/>
        </p:nvSpPr>
        <p:spPr>
          <a:xfrm>
            <a:off x="6476011" y="2347283"/>
            <a:ext cx="731520" cy="1021976"/>
          </a:xfrm>
          <a:prstGeom prst="rect">
            <a:avLst/>
          </a:prstGeom>
          <a:noFill/>
          <a:ln w="25400">
            <a:solidFill>
              <a:srgbClr val="02B9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C7607A-2D9E-5576-16BF-D492FD89C14D}"/>
              </a:ext>
            </a:extLst>
          </p:cNvPr>
          <p:cNvSpPr/>
          <p:nvPr/>
        </p:nvSpPr>
        <p:spPr>
          <a:xfrm>
            <a:off x="4863823" y="2347283"/>
            <a:ext cx="731520" cy="10219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4DBA57-DC67-CD10-8550-5D5072147CE7}"/>
              </a:ext>
            </a:extLst>
          </p:cNvPr>
          <p:cNvSpPr/>
          <p:nvPr/>
        </p:nvSpPr>
        <p:spPr>
          <a:xfrm>
            <a:off x="6476011" y="5777252"/>
            <a:ext cx="731520" cy="1021976"/>
          </a:xfrm>
          <a:prstGeom prst="rect">
            <a:avLst/>
          </a:prstGeom>
          <a:noFill/>
          <a:ln w="25400">
            <a:solidFill>
              <a:srgbClr val="02B9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9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DF585-5386-69F4-CB25-0D508D3D3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B3A0-A270-04EB-B583-3C940182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677816"/>
            <a:ext cx="7869600" cy="369332"/>
          </a:xfrm>
        </p:spPr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32E2-4113-4CD9-A99F-18506A710C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4480" y="1422026"/>
            <a:ext cx="9386047" cy="4241790"/>
          </a:xfrm>
        </p:spPr>
        <p:txBody>
          <a:bodyPr/>
          <a:lstStyle/>
          <a:p>
            <a:pPr marL="180975" indent="-180975"/>
            <a:r>
              <a:rPr lang="en-US" dirty="0"/>
              <a:t>We aim to use </a:t>
            </a:r>
            <a:r>
              <a:rPr lang="en-US" dirty="0" err="1"/>
              <a:t>EarthCARE</a:t>
            </a:r>
            <a:r>
              <a:rPr lang="en-US" dirty="0"/>
              <a:t> lidar routinely for evaluating CAMS aerosol extinction forecasts, but need robust discrimination of aerosols from clouds; crucial information for improving aerosol processes in future</a:t>
            </a:r>
          </a:p>
          <a:p>
            <a:pPr marL="180975" indent="-180975"/>
            <a:r>
              <a:rPr lang="en-US" dirty="0"/>
              <a:t>We eagerly await the ESA reprocessing for long-term cloud verification, particularly for the ECOMIP period (Aug-Sept 2024), which will remove artifacts from the existing data</a:t>
            </a:r>
          </a:p>
          <a:p>
            <a:pPr marL="180975" indent="-180975"/>
            <a:r>
              <a:rPr lang="en-US" dirty="0"/>
              <a:t>Huge potential for improving cloud and radiation processes simultaneously in models, e.g. proper treatment of snow in radiation scheme</a:t>
            </a:r>
          </a:p>
          <a:p>
            <a:pPr marL="180975" indent="-180975"/>
            <a:endParaRPr lang="en-US" dirty="0"/>
          </a:p>
          <a:p>
            <a:pPr marL="180975" indent="-180975"/>
            <a:r>
              <a:rPr lang="en-US" dirty="0"/>
              <a:t>Masaki Satoh will explain ECOMIP further (</a:t>
            </a:r>
            <a:r>
              <a:rPr lang="en-US" dirty="0" err="1"/>
              <a:t>EarthCARE</a:t>
            </a:r>
            <a:r>
              <a:rPr lang="en-US" dirty="0"/>
              <a:t>-ORCESTRA Model Intercomparison Project)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1630-DB3B-8658-54E2-412E3AB0A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54E28-7E2A-2C73-3BBB-47ED87A45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55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B944-A84A-93BB-7DEF-41D49419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04EF7-0A67-65EB-FF31-558FA5FD4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37E5B-203E-405A-1A3E-4A3FFCBC8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6EB01ED-852C-C467-6F37-898C486DDEC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1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graph&#10;&#10;AI-generated content may be incorrect.">
            <a:extLst>
              <a:ext uri="{FF2B5EF4-FFF2-40B4-BE49-F238E27FC236}">
                <a16:creationId xmlns:a16="http://schemas.microsoft.com/office/drawing/2014/main" id="{447F0B28-14DD-99B9-5FF1-AD1FFFF12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301090"/>
            <a:ext cx="10768517" cy="5556018"/>
          </a:xfrm>
          <a:prstGeom prst="rect">
            <a:avLst/>
          </a:prstGeom>
        </p:spPr>
      </p:pic>
      <p:pic>
        <p:nvPicPr>
          <p:cNvPr id="6" name="Picture 5" descr="A globe with a red line&#10;&#10;AI-generated content may be incorrect.">
            <a:extLst>
              <a:ext uri="{FF2B5EF4-FFF2-40B4-BE49-F238E27FC236}">
                <a16:creationId xmlns:a16="http://schemas.microsoft.com/office/drawing/2014/main" id="{2F243FC6-C712-B2FC-479A-AC760BC785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8305" y="-14765"/>
            <a:ext cx="2382603" cy="1921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CF701F-7FD6-6017-7D5B-C746B54C9292}"/>
              </a:ext>
            </a:extLst>
          </p:cNvPr>
          <p:cNvSpPr txBox="1"/>
          <p:nvPr/>
        </p:nvSpPr>
        <p:spPr>
          <a:xfrm>
            <a:off x="10724585" y="6385776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 err="1">
                <a:solidFill>
                  <a:srgbClr val="FF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V.high</a:t>
            </a:r>
            <a:r>
              <a:rPr lang="en-GB" altLang="en-US" sz="1600" b="1" dirty="0">
                <a:solidFill>
                  <a:srgbClr val="FF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cirrus</a:t>
            </a:r>
            <a:endParaRPr lang="en-US" sz="1600" b="1" dirty="0">
              <a:solidFill>
                <a:srgbClr val="FF0002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C8E17-C183-4D37-2E24-B67E3FA04A57}"/>
              </a:ext>
            </a:extLst>
          </p:cNvPr>
          <p:cNvSpPr txBox="1"/>
          <p:nvPr/>
        </p:nvSpPr>
        <p:spPr>
          <a:xfrm>
            <a:off x="10687404" y="5924951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FF980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Tropic cirrus</a:t>
            </a:r>
            <a:endParaRPr lang="en-US" sz="1600" b="1" dirty="0">
              <a:solidFill>
                <a:srgbClr val="FF9803"/>
              </a:solidFill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86058-4584-AEAD-99E8-4E2D5005D31B}"/>
              </a:ext>
            </a:extLst>
          </p:cNvPr>
          <p:cNvSpPr txBox="1"/>
          <p:nvPr/>
        </p:nvSpPr>
        <p:spPr>
          <a:xfrm>
            <a:off x="10669047" y="5365286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CC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 deep conv</a:t>
            </a:r>
            <a:endParaRPr lang="en-US" sz="1600" b="1" dirty="0">
              <a:solidFill>
                <a:srgbClr val="CCFF00"/>
              </a:solidFill>
              <a:latin typeface="Aptos" panose="021100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C9D54-AF7F-10B0-475F-CCD28477F2BE}"/>
              </a:ext>
            </a:extLst>
          </p:cNvPr>
          <p:cNvSpPr txBox="1"/>
          <p:nvPr/>
        </p:nvSpPr>
        <p:spPr>
          <a:xfrm>
            <a:off x="10724586" y="5125660"/>
            <a:ext cx="1360613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34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deep conv</a:t>
            </a:r>
            <a:endParaRPr lang="en-US" sz="1600" b="1" dirty="0">
              <a:solidFill>
                <a:srgbClr val="34FF00"/>
              </a:solidFill>
              <a:latin typeface="Aptos" panose="021100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87FEA-EC52-3D65-0F12-4E5589A8A82E}"/>
              </a:ext>
            </a:extLst>
          </p:cNvPr>
          <p:cNvSpPr txBox="1"/>
          <p:nvPr/>
        </p:nvSpPr>
        <p:spPr>
          <a:xfrm>
            <a:off x="10697898" y="4787194"/>
            <a:ext cx="1360613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02FF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 cloud</a:t>
            </a:r>
            <a:endParaRPr lang="en-US" sz="1600" b="1" dirty="0">
              <a:solidFill>
                <a:srgbClr val="02FF64"/>
              </a:solidFill>
              <a:latin typeface="Aptos" panose="021100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A224C-3BCB-F6FC-3685-16C7B1C76F59}"/>
              </a:ext>
            </a:extLst>
          </p:cNvPr>
          <p:cNvSpPr txBox="1"/>
          <p:nvPr/>
        </p:nvSpPr>
        <p:spPr>
          <a:xfrm>
            <a:off x="10613508" y="4246088"/>
            <a:ext cx="1471691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02FFFF"/>
                </a:solidFill>
                <a:latin typeface="Helvetica" panose="020B0604020202020204" pitchFamily="34" charset="0"/>
              </a:rPr>
              <a:t>Mid-</a:t>
            </a:r>
            <a:r>
              <a:rPr lang="en-GB" sz="1600" b="1" dirty="0" err="1">
                <a:solidFill>
                  <a:srgbClr val="02FFFF"/>
                </a:solidFill>
                <a:latin typeface="Helvetica" panose="020B0604020202020204" pitchFamily="34" charset="0"/>
              </a:rPr>
              <a:t>lat</a:t>
            </a:r>
            <a:r>
              <a:rPr lang="en-GB" sz="1600" b="1" dirty="0">
                <a:solidFill>
                  <a:srgbClr val="02FFFF"/>
                </a:solidFill>
                <a:latin typeface="Helvetica" panose="020B0604020202020204" pitchFamily="34" charset="0"/>
              </a:rPr>
              <a:t> frontal snow</a:t>
            </a:r>
            <a:endParaRPr lang="en-US" sz="1600" b="1" dirty="0">
              <a:solidFill>
                <a:srgbClr val="02FFFF"/>
              </a:solidFill>
              <a:latin typeface="Aptos" panose="021100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CBA3C1-A6C5-1684-B99A-EF2F6C259E41}"/>
              </a:ext>
            </a:extLst>
          </p:cNvPr>
          <p:cNvSpPr txBox="1"/>
          <p:nvPr/>
        </p:nvSpPr>
        <p:spPr>
          <a:xfrm>
            <a:off x="10687405" y="3778207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0266FF"/>
                </a:solidFill>
                <a:latin typeface="Helvetica" panose="020B0604020202020204" pitchFamily="34" charset="0"/>
              </a:rPr>
              <a:t>Mid-</a:t>
            </a:r>
            <a:r>
              <a:rPr lang="en-GB" sz="1600" b="1" dirty="0" err="1">
                <a:solidFill>
                  <a:srgbClr val="0266FF"/>
                </a:solidFill>
                <a:latin typeface="Helvetica" panose="020B0604020202020204" pitchFamily="34" charset="0"/>
              </a:rPr>
              <a:t>lat</a:t>
            </a:r>
            <a:r>
              <a:rPr lang="en-GB" sz="1600" b="1" dirty="0">
                <a:solidFill>
                  <a:srgbClr val="0266FF"/>
                </a:solidFill>
                <a:latin typeface="Helvetica" panose="020B0604020202020204" pitchFamily="34" charset="0"/>
              </a:rPr>
              <a:t> frontal rain</a:t>
            </a:r>
            <a:endParaRPr lang="en-US" sz="1600" b="1" dirty="0">
              <a:solidFill>
                <a:srgbClr val="0266FF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7AD98-CB91-73A4-7371-C893E81341D0}"/>
              </a:ext>
            </a:extLst>
          </p:cNvPr>
          <p:cNvSpPr txBox="1"/>
          <p:nvPr/>
        </p:nvSpPr>
        <p:spPr>
          <a:xfrm>
            <a:off x="10768517" y="3237100"/>
            <a:ext cx="1079928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3225FF"/>
                </a:solidFill>
                <a:latin typeface="Helvetica" panose="020B0604020202020204" pitchFamily="34" charset="0"/>
              </a:rPr>
              <a:t>Thin cirrus</a:t>
            </a:r>
            <a:endParaRPr lang="en-US" sz="1600" b="1" dirty="0">
              <a:solidFill>
                <a:srgbClr val="3225FF"/>
              </a:solidFill>
              <a:latin typeface="Aptos" panose="021100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2CBEB-06B0-59DE-9018-2E271B65F744}"/>
              </a:ext>
            </a:extLst>
          </p:cNvPr>
          <p:cNvSpPr txBox="1"/>
          <p:nvPr/>
        </p:nvSpPr>
        <p:spPr>
          <a:xfrm>
            <a:off x="10581491" y="2637921"/>
            <a:ext cx="1572440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CA00FF"/>
                </a:solidFill>
                <a:latin typeface="Helvetica" panose="020B0604020202020204" pitchFamily="34" charset="0"/>
              </a:rPr>
              <a:t>Precipitating cirrus</a:t>
            </a:r>
            <a:endParaRPr lang="en-US" sz="1600" b="1" dirty="0">
              <a:solidFill>
                <a:srgbClr val="CA00FF"/>
              </a:solidFill>
              <a:latin typeface="Aptos" panose="0211000402020202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5DA2C-60BD-A807-94F3-AFB052447DD4}"/>
              </a:ext>
            </a:extLst>
          </p:cNvPr>
          <p:cNvSpPr txBox="1"/>
          <p:nvPr/>
        </p:nvSpPr>
        <p:spPr>
          <a:xfrm>
            <a:off x="10768517" y="2048213"/>
            <a:ext cx="1198391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FF0099"/>
                </a:solidFill>
                <a:latin typeface="Helvetica" panose="020B0604020202020204" pitchFamily="34" charset="0"/>
              </a:rPr>
              <a:t>Mid-level </a:t>
            </a:r>
            <a:r>
              <a:rPr lang="en-GB" sz="1600" b="1" dirty="0" err="1">
                <a:solidFill>
                  <a:srgbClr val="FF0099"/>
                </a:solidFill>
                <a:latin typeface="Helvetica" panose="020B0604020202020204" pitchFamily="34" charset="0"/>
              </a:rPr>
              <a:t>precip</a:t>
            </a:r>
            <a:endParaRPr lang="en-US" sz="1600" b="1" dirty="0">
              <a:solidFill>
                <a:srgbClr val="FF0099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804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0652-B62D-A883-1F26-CE068C862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graph&#10;&#10;AI-generated content may be incorrect.">
            <a:extLst>
              <a:ext uri="{FF2B5EF4-FFF2-40B4-BE49-F238E27FC236}">
                <a16:creationId xmlns:a16="http://schemas.microsoft.com/office/drawing/2014/main" id="{8843E833-E55F-9D57-80DE-F1F2E1BD1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4812"/>
            <a:ext cx="10005415" cy="5162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ED5909-C2E6-16BD-26D5-5D8406A4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A screenshot of a graph showing different colors&#10;&#10;AI-generated content may be incorrect.">
            <a:extLst>
              <a:ext uri="{FF2B5EF4-FFF2-40B4-BE49-F238E27FC236}">
                <a16:creationId xmlns:a16="http://schemas.microsoft.com/office/drawing/2014/main" id="{2B810B8F-2282-DE68-684A-02E7F123D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86" y="1228331"/>
            <a:ext cx="10629071" cy="5649017"/>
          </a:xfrm>
          <a:prstGeom prst="rect">
            <a:avLst/>
          </a:prstGeom>
        </p:spPr>
      </p:pic>
      <p:pic>
        <p:nvPicPr>
          <p:cNvPr id="3" name="Picture 2" descr="A globe with a red line&#10;&#10;AI-generated content may be incorrect.">
            <a:extLst>
              <a:ext uri="{FF2B5EF4-FFF2-40B4-BE49-F238E27FC236}">
                <a16:creationId xmlns:a16="http://schemas.microsoft.com/office/drawing/2014/main" id="{F458FFE4-529C-942F-39F3-EAEAE6A53D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8305" y="-14765"/>
            <a:ext cx="2382603" cy="1921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8360E-0F3D-8AC3-6C9F-F6AA1496FB87}"/>
              </a:ext>
            </a:extLst>
          </p:cNvPr>
          <p:cNvSpPr txBox="1"/>
          <p:nvPr/>
        </p:nvSpPr>
        <p:spPr>
          <a:xfrm>
            <a:off x="10724585" y="6385776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 err="1">
                <a:solidFill>
                  <a:srgbClr val="FF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V.high</a:t>
            </a:r>
            <a:r>
              <a:rPr lang="en-GB" altLang="en-US" sz="1600" b="1" dirty="0">
                <a:solidFill>
                  <a:srgbClr val="FF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cirrus</a:t>
            </a:r>
            <a:endParaRPr lang="en-US" sz="1600" b="1" dirty="0">
              <a:solidFill>
                <a:srgbClr val="FF0002"/>
              </a:solidFill>
              <a:latin typeface="Aptos" panose="021100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DA8E3-9D71-FFB2-A1E3-8C147EDDB448}"/>
              </a:ext>
            </a:extLst>
          </p:cNvPr>
          <p:cNvSpPr txBox="1"/>
          <p:nvPr/>
        </p:nvSpPr>
        <p:spPr>
          <a:xfrm>
            <a:off x="10687404" y="5924951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FF980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Tropic cirrus</a:t>
            </a:r>
            <a:endParaRPr lang="en-US" sz="1600" b="1" dirty="0">
              <a:solidFill>
                <a:srgbClr val="FF9803"/>
              </a:solidFill>
              <a:latin typeface="Aptos" panose="021100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AD41A-1056-C4DD-1279-F873A0D3ED43}"/>
              </a:ext>
            </a:extLst>
          </p:cNvPr>
          <p:cNvSpPr txBox="1"/>
          <p:nvPr/>
        </p:nvSpPr>
        <p:spPr>
          <a:xfrm>
            <a:off x="10669047" y="5365286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CC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 deep conv</a:t>
            </a:r>
            <a:endParaRPr lang="en-US" sz="1600" b="1" dirty="0">
              <a:solidFill>
                <a:srgbClr val="CCFF00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67B00-5DB3-0F7C-3B6B-564A1641EE57}"/>
              </a:ext>
            </a:extLst>
          </p:cNvPr>
          <p:cNvSpPr txBox="1"/>
          <p:nvPr/>
        </p:nvSpPr>
        <p:spPr>
          <a:xfrm>
            <a:off x="10724586" y="5125660"/>
            <a:ext cx="1360613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34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deep conv</a:t>
            </a:r>
            <a:endParaRPr lang="en-US" sz="1600" b="1" dirty="0">
              <a:solidFill>
                <a:srgbClr val="34FF00"/>
              </a:solidFill>
              <a:latin typeface="Aptos" panose="021100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0F41E-3D12-31F1-B6CC-E9D87F90DBE8}"/>
              </a:ext>
            </a:extLst>
          </p:cNvPr>
          <p:cNvSpPr txBox="1"/>
          <p:nvPr/>
        </p:nvSpPr>
        <p:spPr>
          <a:xfrm>
            <a:off x="10697898" y="4787194"/>
            <a:ext cx="1360613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02FF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 cloud</a:t>
            </a:r>
            <a:endParaRPr lang="en-US" sz="1600" b="1" dirty="0">
              <a:solidFill>
                <a:srgbClr val="02FF64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E7CEA-895A-8E7D-7879-60891048CA3A}"/>
              </a:ext>
            </a:extLst>
          </p:cNvPr>
          <p:cNvSpPr txBox="1"/>
          <p:nvPr/>
        </p:nvSpPr>
        <p:spPr>
          <a:xfrm>
            <a:off x="10613508" y="4246088"/>
            <a:ext cx="1471691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02FFFF"/>
                </a:solidFill>
                <a:latin typeface="Helvetica" panose="020B0604020202020204" pitchFamily="34" charset="0"/>
              </a:rPr>
              <a:t>Mid-</a:t>
            </a:r>
            <a:r>
              <a:rPr lang="en-GB" sz="1600" b="1" dirty="0" err="1">
                <a:solidFill>
                  <a:srgbClr val="02FFFF"/>
                </a:solidFill>
                <a:latin typeface="Helvetica" panose="020B0604020202020204" pitchFamily="34" charset="0"/>
              </a:rPr>
              <a:t>lat</a:t>
            </a:r>
            <a:r>
              <a:rPr lang="en-GB" sz="1600" b="1" dirty="0">
                <a:solidFill>
                  <a:srgbClr val="02FFFF"/>
                </a:solidFill>
                <a:latin typeface="Helvetica" panose="020B0604020202020204" pitchFamily="34" charset="0"/>
              </a:rPr>
              <a:t> frontal snow</a:t>
            </a:r>
            <a:endParaRPr lang="en-US" sz="1600" b="1" dirty="0">
              <a:solidFill>
                <a:srgbClr val="02FFFF"/>
              </a:solidFill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1802B-8E52-AD06-6D4F-5E56E491B3C9}"/>
              </a:ext>
            </a:extLst>
          </p:cNvPr>
          <p:cNvSpPr txBox="1"/>
          <p:nvPr/>
        </p:nvSpPr>
        <p:spPr>
          <a:xfrm>
            <a:off x="10687405" y="3778207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0266FF"/>
                </a:solidFill>
                <a:latin typeface="Helvetica" panose="020B0604020202020204" pitchFamily="34" charset="0"/>
              </a:rPr>
              <a:t>Mid-</a:t>
            </a:r>
            <a:r>
              <a:rPr lang="en-GB" sz="1600" b="1" dirty="0" err="1">
                <a:solidFill>
                  <a:srgbClr val="0266FF"/>
                </a:solidFill>
                <a:latin typeface="Helvetica" panose="020B0604020202020204" pitchFamily="34" charset="0"/>
              </a:rPr>
              <a:t>lat</a:t>
            </a:r>
            <a:r>
              <a:rPr lang="en-GB" sz="1600" b="1" dirty="0">
                <a:solidFill>
                  <a:srgbClr val="0266FF"/>
                </a:solidFill>
                <a:latin typeface="Helvetica" panose="020B0604020202020204" pitchFamily="34" charset="0"/>
              </a:rPr>
              <a:t> frontal rain</a:t>
            </a:r>
            <a:endParaRPr lang="en-US" sz="1600" b="1" dirty="0">
              <a:solidFill>
                <a:srgbClr val="0266FF"/>
              </a:solidFill>
              <a:latin typeface="Aptos" panose="021100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7A650-B0C8-0F36-A9A0-8744810003CC}"/>
              </a:ext>
            </a:extLst>
          </p:cNvPr>
          <p:cNvSpPr txBox="1"/>
          <p:nvPr/>
        </p:nvSpPr>
        <p:spPr>
          <a:xfrm>
            <a:off x="10768517" y="3237100"/>
            <a:ext cx="1079928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3225FF"/>
                </a:solidFill>
                <a:latin typeface="Helvetica" panose="020B0604020202020204" pitchFamily="34" charset="0"/>
              </a:rPr>
              <a:t>Thin cirrus</a:t>
            </a:r>
            <a:endParaRPr lang="en-US" sz="1600" b="1" dirty="0">
              <a:solidFill>
                <a:srgbClr val="3225FF"/>
              </a:solidFill>
              <a:latin typeface="Aptos" panose="021100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792CE-88E5-9F83-FD54-17675DC12410}"/>
              </a:ext>
            </a:extLst>
          </p:cNvPr>
          <p:cNvSpPr txBox="1"/>
          <p:nvPr/>
        </p:nvSpPr>
        <p:spPr>
          <a:xfrm>
            <a:off x="10581491" y="2637921"/>
            <a:ext cx="1572440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CA00FF"/>
                </a:solidFill>
                <a:latin typeface="Helvetica" panose="020B0604020202020204" pitchFamily="34" charset="0"/>
              </a:rPr>
              <a:t>Precipitating cirrus</a:t>
            </a:r>
            <a:endParaRPr lang="en-US" sz="1600" b="1" dirty="0">
              <a:solidFill>
                <a:srgbClr val="CA00FF"/>
              </a:solidFill>
              <a:latin typeface="Aptos" panose="021100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5171E8-D748-24F4-DE00-88F758BB369E}"/>
              </a:ext>
            </a:extLst>
          </p:cNvPr>
          <p:cNvSpPr txBox="1"/>
          <p:nvPr/>
        </p:nvSpPr>
        <p:spPr>
          <a:xfrm>
            <a:off x="10768517" y="2048213"/>
            <a:ext cx="1198391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FF0099"/>
                </a:solidFill>
                <a:latin typeface="Helvetica" panose="020B0604020202020204" pitchFamily="34" charset="0"/>
              </a:rPr>
              <a:t>Mid-level </a:t>
            </a:r>
            <a:r>
              <a:rPr lang="en-GB" sz="1600" b="1" dirty="0" err="1">
                <a:solidFill>
                  <a:srgbClr val="FF0099"/>
                </a:solidFill>
                <a:latin typeface="Helvetica" panose="020B0604020202020204" pitchFamily="34" charset="0"/>
              </a:rPr>
              <a:t>precip</a:t>
            </a:r>
            <a:endParaRPr lang="en-US" sz="1600" b="1" dirty="0">
              <a:solidFill>
                <a:srgbClr val="FF0099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29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D2D19-FC43-B316-6D3E-B3A01D8A7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27590D26-C1E7-FFB0-CE9F-E12BCAC51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4" y="4381825"/>
            <a:ext cx="12196768" cy="2378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E82090-D7F7-7B63-B84C-CC288B2D94AC}"/>
              </a:ext>
            </a:extLst>
          </p:cNvPr>
          <p:cNvSpPr txBox="1"/>
          <p:nvPr/>
        </p:nvSpPr>
        <p:spPr>
          <a:xfrm>
            <a:off x="388219" y="3931185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 err="1">
                <a:solidFill>
                  <a:srgbClr val="FF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V.high</a:t>
            </a:r>
            <a:r>
              <a:rPr lang="en-GB" altLang="en-US" sz="1600" b="1" dirty="0">
                <a:solidFill>
                  <a:srgbClr val="FF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cirrus</a:t>
            </a:r>
            <a:endParaRPr lang="en-US" sz="1600" b="1" dirty="0">
              <a:solidFill>
                <a:srgbClr val="FF0002"/>
              </a:solidFill>
              <a:latin typeface="Aptos" panose="021100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0B17C-A2EF-E002-6E82-6C2F8B8244DE}"/>
              </a:ext>
            </a:extLst>
          </p:cNvPr>
          <p:cNvSpPr txBox="1"/>
          <p:nvPr/>
        </p:nvSpPr>
        <p:spPr>
          <a:xfrm>
            <a:off x="1574059" y="3888521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FF980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Tropic cirrus</a:t>
            </a:r>
            <a:endParaRPr lang="en-US" sz="1600" b="1" dirty="0">
              <a:solidFill>
                <a:srgbClr val="FF9803"/>
              </a:solidFill>
              <a:latin typeface="Aptos" panose="021100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25A94-B665-3556-37BA-3082EA0CB280}"/>
              </a:ext>
            </a:extLst>
          </p:cNvPr>
          <p:cNvSpPr txBox="1"/>
          <p:nvPr/>
        </p:nvSpPr>
        <p:spPr>
          <a:xfrm>
            <a:off x="2738789" y="3920505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CC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 deep conv</a:t>
            </a:r>
            <a:endParaRPr lang="en-US" sz="1600" b="1" dirty="0">
              <a:solidFill>
                <a:srgbClr val="CCFF00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20EC-8056-BCFE-15D0-AE2A647F70CC}"/>
              </a:ext>
            </a:extLst>
          </p:cNvPr>
          <p:cNvSpPr txBox="1"/>
          <p:nvPr/>
        </p:nvSpPr>
        <p:spPr>
          <a:xfrm>
            <a:off x="3780575" y="4090009"/>
            <a:ext cx="1360613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34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deep conv</a:t>
            </a:r>
            <a:endParaRPr lang="en-US" sz="1600" b="1" dirty="0">
              <a:solidFill>
                <a:srgbClr val="34FF00"/>
              </a:solidFill>
              <a:latin typeface="Aptos" panose="021100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F68B2-48F8-A84B-6B38-5E634C75C23B}"/>
              </a:ext>
            </a:extLst>
          </p:cNvPr>
          <p:cNvSpPr txBox="1"/>
          <p:nvPr/>
        </p:nvSpPr>
        <p:spPr>
          <a:xfrm>
            <a:off x="5068252" y="4030618"/>
            <a:ext cx="1360613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>
                <a:solidFill>
                  <a:srgbClr val="02FF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 cloud</a:t>
            </a:r>
            <a:endParaRPr lang="en-US" sz="1600" b="1" dirty="0">
              <a:solidFill>
                <a:srgbClr val="02FF64"/>
              </a:solidFill>
              <a:latin typeface="Aptos" panose="021100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25F37F-25FC-B8FE-69AE-4980BE9B4D36}"/>
              </a:ext>
            </a:extLst>
          </p:cNvPr>
          <p:cNvSpPr txBox="1"/>
          <p:nvPr/>
        </p:nvSpPr>
        <p:spPr>
          <a:xfrm>
            <a:off x="6072107" y="3895687"/>
            <a:ext cx="1471691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02FFFF"/>
                </a:solidFill>
                <a:latin typeface="Helvetica" panose="020B0604020202020204" pitchFamily="34" charset="0"/>
              </a:rPr>
              <a:t>Mid-</a:t>
            </a:r>
            <a:r>
              <a:rPr lang="en-GB" sz="1600" b="1" dirty="0" err="1">
                <a:solidFill>
                  <a:srgbClr val="02FFFF"/>
                </a:solidFill>
                <a:latin typeface="Helvetica" panose="020B0604020202020204" pitchFamily="34" charset="0"/>
              </a:rPr>
              <a:t>lat</a:t>
            </a:r>
            <a:r>
              <a:rPr lang="en-GB" sz="1600" b="1" dirty="0">
                <a:solidFill>
                  <a:srgbClr val="02FFFF"/>
                </a:solidFill>
                <a:latin typeface="Helvetica" panose="020B0604020202020204" pitchFamily="34" charset="0"/>
              </a:rPr>
              <a:t> frontal snow</a:t>
            </a:r>
            <a:endParaRPr lang="en-US" sz="1600" b="1" dirty="0">
              <a:solidFill>
                <a:srgbClr val="02FFFF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79ED12-37E5-6A0D-1ECC-E266B34D4BD8}"/>
              </a:ext>
            </a:extLst>
          </p:cNvPr>
          <p:cNvSpPr txBox="1"/>
          <p:nvPr/>
        </p:nvSpPr>
        <p:spPr>
          <a:xfrm>
            <a:off x="7390764" y="3873523"/>
            <a:ext cx="1360613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0266FF"/>
                </a:solidFill>
                <a:latin typeface="Helvetica" panose="020B0604020202020204" pitchFamily="34" charset="0"/>
              </a:rPr>
              <a:t>Mid-</a:t>
            </a:r>
            <a:r>
              <a:rPr lang="en-GB" sz="1600" b="1" dirty="0" err="1">
                <a:solidFill>
                  <a:srgbClr val="0266FF"/>
                </a:solidFill>
                <a:latin typeface="Helvetica" panose="020B0604020202020204" pitchFamily="34" charset="0"/>
              </a:rPr>
              <a:t>lat</a:t>
            </a:r>
            <a:r>
              <a:rPr lang="en-GB" sz="1600" b="1" dirty="0">
                <a:solidFill>
                  <a:srgbClr val="0266FF"/>
                </a:solidFill>
                <a:latin typeface="Helvetica" panose="020B0604020202020204" pitchFamily="34" charset="0"/>
              </a:rPr>
              <a:t> frontal rain</a:t>
            </a:r>
            <a:endParaRPr lang="en-US" sz="1600" b="1" dirty="0">
              <a:solidFill>
                <a:srgbClr val="0266FF"/>
              </a:solidFill>
              <a:latin typeface="Aptos" panose="021100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3967E9-CD61-CB11-AE3A-76951E6DB396}"/>
              </a:ext>
            </a:extLst>
          </p:cNvPr>
          <p:cNvSpPr txBox="1"/>
          <p:nvPr/>
        </p:nvSpPr>
        <p:spPr>
          <a:xfrm>
            <a:off x="8751376" y="3870210"/>
            <a:ext cx="1079928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3225FF"/>
                </a:solidFill>
                <a:latin typeface="Helvetica" panose="020B0604020202020204" pitchFamily="34" charset="0"/>
              </a:rPr>
              <a:t>Thin cirrus</a:t>
            </a:r>
            <a:endParaRPr lang="en-US" sz="1600" b="1" dirty="0">
              <a:solidFill>
                <a:srgbClr val="3225FF"/>
              </a:solidFill>
              <a:latin typeface="Aptos" panose="0211000402020202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12C2B3-8B9E-A439-FC99-0899A69D0FFF}"/>
              </a:ext>
            </a:extLst>
          </p:cNvPr>
          <p:cNvSpPr txBox="1"/>
          <p:nvPr/>
        </p:nvSpPr>
        <p:spPr>
          <a:xfrm>
            <a:off x="9729280" y="3943606"/>
            <a:ext cx="1572440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CA00FF"/>
                </a:solidFill>
                <a:latin typeface="Helvetica" panose="020B0604020202020204" pitchFamily="34" charset="0"/>
              </a:rPr>
              <a:t>Precipitating cirrus</a:t>
            </a:r>
            <a:endParaRPr lang="en-US" sz="1600" b="1" dirty="0">
              <a:solidFill>
                <a:srgbClr val="CA00FF"/>
              </a:solidFill>
              <a:latin typeface="Aptos" panose="021100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A39523-B23C-5B38-4143-97C70615EF2F}"/>
              </a:ext>
            </a:extLst>
          </p:cNvPr>
          <p:cNvSpPr txBox="1"/>
          <p:nvPr/>
        </p:nvSpPr>
        <p:spPr>
          <a:xfrm>
            <a:off x="11105221" y="3926789"/>
            <a:ext cx="1198391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sz="1600" b="1" dirty="0">
                <a:solidFill>
                  <a:srgbClr val="FF0099"/>
                </a:solidFill>
                <a:latin typeface="Helvetica" panose="020B0604020202020204" pitchFamily="34" charset="0"/>
              </a:rPr>
              <a:t>Mid-level </a:t>
            </a:r>
            <a:r>
              <a:rPr lang="en-GB" sz="1600" b="1" dirty="0" err="1">
                <a:solidFill>
                  <a:srgbClr val="FF0099"/>
                </a:solidFill>
                <a:latin typeface="Helvetica" panose="020B0604020202020204" pitchFamily="34" charset="0"/>
              </a:rPr>
              <a:t>precip</a:t>
            </a:r>
            <a:endParaRPr lang="en-US" sz="1600" b="1" dirty="0">
              <a:solidFill>
                <a:srgbClr val="FF0099"/>
              </a:solidFill>
              <a:latin typeface="Aptos" panose="02110004020202020204"/>
            </a:endParaRPr>
          </a:p>
        </p:txBody>
      </p:sp>
      <p:pic>
        <p:nvPicPr>
          <p:cNvPr id="2" name="Picture 1" descr="A graph with blue and orange bars&#10;&#10;AI-generated content may be incorrect.">
            <a:extLst>
              <a:ext uri="{FF2B5EF4-FFF2-40B4-BE49-F238E27FC236}">
                <a16:creationId xmlns:a16="http://schemas.microsoft.com/office/drawing/2014/main" id="{5AB5A0F1-CA5E-F55A-BEB8-4FEBC95D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4"/>
          <a:stretch/>
        </p:blipFill>
        <p:spPr>
          <a:xfrm>
            <a:off x="234338" y="46720"/>
            <a:ext cx="11067383" cy="3823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2E0C3-B5BD-B318-5E8A-78AD1170C921}"/>
              </a:ext>
            </a:extLst>
          </p:cNvPr>
          <p:cNvSpPr txBox="1"/>
          <p:nvPr/>
        </p:nvSpPr>
        <p:spPr>
          <a:xfrm>
            <a:off x="1574059" y="496711"/>
            <a:ext cx="4685625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 defTabSz="914126"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prstClr val="black"/>
                </a:solidFill>
                <a:latin typeface="Aptos" panose="02110004020202020204"/>
              </a:rPr>
              <a:t>Not enough tropical tropopause cirrus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prstClr val="black"/>
                </a:solidFill>
                <a:latin typeface="Aptos" panose="02110004020202020204"/>
              </a:rPr>
              <a:t>Too much deep convection</a:t>
            </a:r>
          </a:p>
          <a:p>
            <a:pPr marL="285664" indent="-285664" defTabSz="914126"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prstClr val="black"/>
                </a:solidFill>
                <a:latin typeface="Aptos" panose="02110004020202020204"/>
              </a:rPr>
              <a:t>Too much BL cloud</a:t>
            </a:r>
          </a:p>
          <a:p>
            <a:pPr marL="285664" indent="-285664" defTabSz="914126"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prstClr val="black"/>
                </a:solidFill>
                <a:latin typeface="Aptos" panose="02110004020202020204"/>
              </a:rPr>
              <a:t>Too much precipitating cirrus</a:t>
            </a:r>
          </a:p>
        </p:txBody>
      </p:sp>
    </p:spTree>
    <p:extLst>
      <p:ext uri="{BB962C8B-B14F-4D97-AF65-F5344CB8AC3E}">
        <p14:creationId xmlns:p14="http://schemas.microsoft.com/office/powerpoint/2010/main" val="85748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C0DA2-5EDE-FA26-EA67-31BE8B41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B5AC7-5F63-5123-8E81-242475EE956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42178-7252-6665-57E0-217546BB5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F9D57-614B-EAED-2623-CD9B5FA89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 descr="A group of colorful graphs&#10;&#10;AI-generated content may be incorrect.">
            <a:extLst>
              <a:ext uri="{FF2B5EF4-FFF2-40B4-BE49-F238E27FC236}">
                <a16:creationId xmlns:a16="http://schemas.microsoft.com/office/drawing/2014/main" id="{04A2A989-6CF3-BDD2-7C50-E40D76095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7" y="145099"/>
            <a:ext cx="10023475" cy="65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11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EA6A-F643-1979-920E-15832460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0" y="360000"/>
            <a:ext cx="2148479" cy="369332"/>
          </a:xfrm>
        </p:spPr>
        <p:txBody>
          <a:bodyPr/>
          <a:lstStyle/>
          <a:p>
            <a:r>
              <a:rPr lang="en-US" dirty="0"/>
              <a:t>Retrieved cloud &amp; 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9DCF9-9466-C61A-AA2B-757B5D2772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64774" y="1291590"/>
            <a:ext cx="2266900" cy="2059519"/>
          </a:xfrm>
        </p:spPr>
        <p:txBody>
          <a:bodyPr/>
          <a:lstStyle/>
          <a:p>
            <a:pPr marL="180975" indent="-180975"/>
            <a:r>
              <a:rPr lang="en-US" dirty="0"/>
              <a:t>Synergy retrievals (ACM-CAP) on 18 Sept 2024</a:t>
            </a:r>
          </a:p>
          <a:p>
            <a:pPr marL="180975" indent="-180975"/>
            <a:r>
              <a:rPr lang="en-US" dirty="0"/>
              <a:t>…fed into radiative transfer calculations (ACM-RT)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72834-A753-2036-F5AB-7A056A2E7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A group of different colored lines&#10;&#10;AI-generated content may be incorrect.">
            <a:extLst>
              <a:ext uri="{FF2B5EF4-FFF2-40B4-BE49-F238E27FC236}">
                <a16:creationId xmlns:a16="http://schemas.microsoft.com/office/drawing/2014/main" id="{1C7FF078-A400-C87C-CFB4-334FD3956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7"/>
          <a:stretch>
            <a:fillRect/>
          </a:stretch>
        </p:blipFill>
        <p:spPr>
          <a:xfrm>
            <a:off x="256861" y="128594"/>
            <a:ext cx="9336151" cy="306750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79CBDFF-8C68-C674-8D0E-898B86AE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78" y="3556261"/>
            <a:ext cx="2346071" cy="31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different colored lines&#10;&#10;AI-generated content may be incorrect.">
            <a:extLst>
              <a:ext uri="{FF2B5EF4-FFF2-40B4-BE49-F238E27FC236}">
                <a16:creationId xmlns:a16="http://schemas.microsoft.com/office/drawing/2014/main" id="{F9EA4363-A0BD-9A22-52FF-83EE17D5D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3"/>
          <a:stretch>
            <a:fillRect/>
          </a:stretch>
        </p:blipFill>
        <p:spPr>
          <a:xfrm>
            <a:off x="251666" y="3200400"/>
            <a:ext cx="9336151" cy="3080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CD9D2-DA0D-1E07-8123-D06FA307A604}"/>
              </a:ext>
            </a:extLst>
          </p:cNvPr>
          <p:cNvSpPr txBox="1"/>
          <p:nvPr/>
        </p:nvSpPr>
        <p:spPr>
          <a:xfrm>
            <a:off x="5829300" y="-9332"/>
            <a:ext cx="182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Deep convection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00F79-01E5-C31C-B77E-C4D49E1ECFC8}"/>
              </a:ext>
            </a:extLst>
          </p:cNvPr>
          <p:cNvSpPr txBox="1"/>
          <p:nvPr/>
        </p:nvSpPr>
        <p:spPr>
          <a:xfrm>
            <a:off x="7154858" y="94477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Stratocumulus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08853-89A6-8361-A655-B2C70CDDB886}"/>
              </a:ext>
            </a:extLst>
          </p:cNvPr>
          <p:cNvSpPr txBox="1"/>
          <p:nvPr/>
        </p:nvSpPr>
        <p:spPr>
          <a:xfrm>
            <a:off x="3801128" y="360000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Mixed-phase clouds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CD4DA-BC35-C13E-2123-35C323523EDB}"/>
              </a:ext>
            </a:extLst>
          </p:cNvPr>
          <p:cNvSpPr txBox="1"/>
          <p:nvPr/>
        </p:nvSpPr>
        <p:spPr>
          <a:xfrm>
            <a:off x="2032358" y="407631"/>
            <a:ext cx="17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Nimbostratus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ABD28-47AD-03F9-1FB8-0B0BBA90EDBD}"/>
              </a:ext>
            </a:extLst>
          </p:cNvPr>
          <p:cNvSpPr txBox="1"/>
          <p:nvPr/>
        </p:nvSpPr>
        <p:spPr>
          <a:xfrm>
            <a:off x="718624" y="272921"/>
            <a:ext cx="109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Cirrus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07E62-C02A-E956-407A-A88F1CB76DBC}"/>
              </a:ext>
            </a:extLst>
          </p:cNvPr>
          <p:cNvSpPr txBox="1"/>
          <p:nvPr/>
        </p:nvSpPr>
        <p:spPr>
          <a:xfrm>
            <a:off x="2601008" y="6232636"/>
            <a:ext cx="6874136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16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Robin Hogan, Shannon Mason, Bernat </a:t>
            </a:r>
            <a:r>
              <a:rPr kumimoji="0" lang="en-US" sz="1595" b="0" i="0" u="none" strike="noStrike" kern="1200" cap="none" spc="0" normalizeH="0" baseline="0" noProof="0" dirty="0" err="1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Puigdomenech-Treserras</a:t>
            </a: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Jason Cole, Zhipeng Qu, Howard Barker</a:t>
            </a:r>
          </a:p>
        </p:txBody>
      </p:sp>
    </p:spTree>
    <p:extLst>
      <p:ext uri="{BB962C8B-B14F-4D97-AF65-F5344CB8AC3E}">
        <p14:creationId xmlns:p14="http://schemas.microsoft.com/office/powerpoint/2010/main" val="255468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EA14D-E422-8AA2-67C2-318FDFAD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304" y="360000"/>
            <a:ext cx="2159224" cy="1126488"/>
          </a:xfrm>
        </p:spPr>
        <p:txBody>
          <a:bodyPr/>
          <a:lstStyle/>
          <a:p>
            <a:r>
              <a:rPr lang="en-US" dirty="0"/>
              <a:t>Equivalent ECMWF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22A14-81F6-B659-4381-AA6A7FC001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05864" y="1691640"/>
            <a:ext cx="2159224" cy="4230360"/>
          </a:xfrm>
        </p:spPr>
        <p:txBody>
          <a:bodyPr/>
          <a:lstStyle/>
          <a:p>
            <a:pPr marL="180975" indent="-180975"/>
            <a:r>
              <a:rPr lang="en-US" dirty="0"/>
              <a:t>Cloud too “diffuse”</a:t>
            </a:r>
          </a:p>
          <a:p>
            <a:pPr marL="180975" indent="-180975"/>
            <a:r>
              <a:rPr lang="en-US" dirty="0"/>
              <a:t>Deep convection misplaced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6E481-A9C1-2B12-35E6-3CB0EB083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A group of colorful lines&#10;&#10;AI-generated content may be incorrect.">
            <a:extLst>
              <a:ext uri="{FF2B5EF4-FFF2-40B4-BE49-F238E27FC236}">
                <a16:creationId xmlns:a16="http://schemas.microsoft.com/office/drawing/2014/main" id="{21F6519E-3E0E-0E94-C25E-23FA80C62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6" y="128593"/>
            <a:ext cx="9315450" cy="614819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28124C-0D8F-934B-ECE9-F8D516E4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78" y="3556261"/>
            <a:ext cx="2346071" cy="31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E400C-F51B-9B8A-8A68-D73115507966}"/>
              </a:ext>
            </a:extLst>
          </p:cNvPr>
          <p:cNvSpPr txBox="1"/>
          <p:nvPr/>
        </p:nvSpPr>
        <p:spPr>
          <a:xfrm>
            <a:off x="5829300" y="-9332"/>
            <a:ext cx="182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Deep convection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67897-742C-C33C-2F94-F3ED0D399C13}"/>
              </a:ext>
            </a:extLst>
          </p:cNvPr>
          <p:cNvSpPr txBox="1"/>
          <p:nvPr/>
        </p:nvSpPr>
        <p:spPr>
          <a:xfrm>
            <a:off x="7154858" y="94477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Stratocumulus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D3053-0FD3-E308-969E-41C19951EA79}"/>
              </a:ext>
            </a:extLst>
          </p:cNvPr>
          <p:cNvSpPr txBox="1"/>
          <p:nvPr/>
        </p:nvSpPr>
        <p:spPr>
          <a:xfrm>
            <a:off x="3801128" y="360000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Mixed-phase clouds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6B8F7-6B1C-7792-9C6A-2F77D4DD1F12}"/>
              </a:ext>
            </a:extLst>
          </p:cNvPr>
          <p:cNvSpPr txBox="1"/>
          <p:nvPr/>
        </p:nvSpPr>
        <p:spPr>
          <a:xfrm>
            <a:off x="2032358" y="407631"/>
            <a:ext cx="17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Nimbostratus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45661-D64B-6FCA-E4FE-C0DBED5BF72E}"/>
              </a:ext>
            </a:extLst>
          </p:cNvPr>
          <p:cNvSpPr txBox="1"/>
          <p:nvPr/>
        </p:nvSpPr>
        <p:spPr>
          <a:xfrm>
            <a:off x="718624" y="272921"/>
            <a:ext cx="109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Cirrus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54C1D-0C46-6DA0-824A-9F228BC0A333}"/>
              </a:ext>
            </a:extLst>
          </p:cNvPr>
          <p:cNvSpPr txBox="1"/>
          <p:nvPr/>
        </p:nvSpPr>
        <p:spPr>
          <a:xfrm>
            <a:off x="2601008" y="6232636"/>
            <a:ext cx="6874136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16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Robin Hogan, Shannon Mason, Bernat </a:t>
            </a:r>
            <a:r>
              <a:rPr kumimoji="0" lang="en-US" sz="1595" b="0" i="0" u="none" strike="noStrike" kern="1200" cap="none" spc="0" normalizeH="0" baseline="0" noProof="0" dirty="0" err="1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Puigdomenech-Treserras</a:t>
            </a: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Jason Cole, Zhipeng Qu, Howard Barker</a:t>
            </a:r>
          </a:p>
        </p:txBody>
      </p:sp>
    </p:spTree>
    <p:extLst>
      <p:ext uri="{BB962C8B-B14F-4D97-AF65-F5344CB8AC3E}">
        <p14:creationId xmlns:p14="http://schemas.microsoft.com/office/powerpoint/2010/main" val="395204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AA220-3C19-2ADA-1727-AA0FAD0E5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936000"/>
            <a:ext cx="7869600" cy="369332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B2DE2-9F10-FEEA-107E-65CD1DB110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1680210"/>
            <a:ext cx="11212830" cy="4241790"/>
          </a:xfrm>
        </p:spPr>
        <p:txBody>
          <a:bodyPr/>
          <a:lstStyle/>
          <a:p>
            <a:r>
              <a:rPr lang="en-US" dirty="0"/>
              <a:t>Evaluating ECMWF’s CAMS aerosol forecasts with </a:t>
            </a:r>
            <a:r>
              <a:rPr lang="en-US" dirty="0" err="1"/>
              <a:t>EarthCARE’s</a:t>
            </a:r>
            <a:r>
              <a:rPr lang="en-US" dirty="0"/>
              <a:t> high spectral resolution lidar</a:t>
            </a:r>
          </a:p>
          <a:p>
            <a:r>
              <a:rPr lang="en-US" dirty="0"/>
              <a:t>Improving ice fall speeds in the ECMWF model using </a:t>
            </a:r>
            <a:r>
              <a:rPr lang="en-US" dirty="0" err="1"/>
              <a:t>EarthCARE’s</a:t>
            </a:r>
            <a:r>
              <a:rPr lang="en-US" dirty="0"/>
              <a:t> Doppler radar</a:t>
            </a:r>
          </a:p>
          <a:p>
            <a:r>
              <a:rPr lang="en-US" dirty="0"/>
              <a:t>Verifying cloud fraction forecasts using synergy of </a:t>
            </a:r>
            <a:r>
              <a:rPr lang="en-US" dirty="0" err="1"/>
              <a:t>EarthCARE’s</a:t>
            </a:r>
            <a:r>
              <a:rPr lang="en-US" dirty="0"/>
              <a:t> radar and lidar</a:t>
            </a:r>
          </a:p>
          <a:p>
            <a:r>
              <a:rPr lang="en-US" dirty="0"/>
              <a:t>Evaluating clouds and radiation in the ECMWF model using the synergy of all </a:t>
            </a:r>
            <a:r>
              <a:rPr lang="en-US" dirty="0" err="1"/>
              <a:t>EarthCARE’s</a:t>
            </a:r>
            <a:r>
              <a:rPr lang="en-US" dirty="0"/>
              <a:t> instruments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2E9CF-2F6D-F031-6C13-DF5399982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4370F-49A1-1181-51B3-218C41D1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29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583A-84BE-864C-4FE0-205398C0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radiative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5003C-95FF-BDA0-223C-2EFD49A1D1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80000" y="936000"/>
            <a:ext cx="10841192" cy="1421120"/>
          </a:xfrm>
        </p:spPr>
        <p:txBody>
          <a:bodyPr/>
          <a:lstStyle/>
          <a:p>
            <a:pPr marL="180975" indent="-169863"/>
            <a:r>
              <a:rPr lang="en-US" b="1" dirty="0">
                <a:solidFill>
                  <a:srgbClr val="FF0000"/>
                </a:solidFill>
              </a:rPr>
              <a:t>Radiation calculations on retrievals </a:t>
            </a:r>
            <a:r>
              <a:rPr lang="en-US" dirty="0"/>
              <a:t>agree quite well with </a:t>
            </a:r>
            <a:r>
              <a:rPr lang="en-US" b="1" dirty="0" err="1"/>
              <a:t>EarthCARE’s</a:t>
            </a:r>
            <a:r>
              <a:rPr lang="en-US" b="1" dirty="0"/>
              <a:t> broadband radiometer</a:t>
            </a:r>
          </a:p>
          <a:p>
            <a:pPr marL="180975" indent="-169863"/>
            <a:r>
              <a:rPr lang="en-US" dirty="0"/>
              <a:t>RMS difference &lt; 8 W/m</a:t>
            </a:r>
            <a:r>
              <a:rPr lang="en-US" baseline="30000" dirty="0"/>
              <a:t>2</a:t>
            </a:r>
            <a:r>
              <a:rPr lang="en-US" dirty="0"/>
              <a:t> in longwave, ~40 W/m</a:t>
            </a:r>
            <a:r>
              <a:rPr lang="en-US" baseline="30000" dirty="0"/>
              <a:t>2</a:t>
            </a:r>
            <a:r>
              <a:rPr lang="en-US" dirty="0"/>
              <a:t> in shortwave, giving confidence in retrievals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E962F-C32A-6903-5E30-C9AB0DFE9D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3FA88-C3EE-6B9C-8B5D-BAE4FBCAC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11" name="Picture 10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427CB72F-57C1-B17C-E3AD-5648BAEC0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2266978"/>
            <a:ext cx="11486852" cy="4041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485CFF-3E7C-0C5C-A256-2858C0484A7E}"/>
              </a:ext>
            </a:extLst>
          </p:cNvPr>
          <p:cNvSpPr txBox="1"/>
          <p:nvPr/>
        </p:nvSpPr>
        <p:spPr>
          <a:xfrm>
            <a:off x="7680959" y="146095"/>
            <a:ext cx="4340769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16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Jason Cole, Almudena Velazquez, Zhipeng Qu, Howard Barker</a:t>
            </a:r>
          </a:p>
        </p:txBody>
      </p:sp>
    </p:spTree>
    <p:extLst>
      <p:ext uri="{BB962C8B-B14F-4D97-AF65-F5344CB8AC3E}">
        <p14:creationId xmlns:p14="http://schemas.microsoft.com/office/powerpoint/2010/main" val="305607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2935-E40B-E416-0E09-1DB1EEF2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radiative closure… and evaluation of ECMWF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B890D-D0A6-FE81-575F-A46F586C94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80000" y="936000"/>
            <a:ext cx="10512560" cy="1177280"/>
          </a:xfrm>
        </p:spPr>
        <p:txBody>
          <a:bodyPr/>
          <a:lstStyle/>
          <a:p>
            <a:pPr marL="180975" indent="-169863"/>
            <a:r>
              <a:rPr lang="en-US" b="1" dirty="0">
                <a:solidFill>
                  <a:srgbClr val="FF0000"/>
                </a:solidFill>
              </a:rPr>
              <a:t>Radiation calculations on retrievals </a:t>
            </a:r>
            <a:r>
              <a:rPr lang="en-US" dirty="0"/>
              <a:t>agree quite well with </a:t>
            </a:r>
            <a:r>
              <a:rPr lang="en-US" b="1" dirty="0" err="1"/>
              <a:t>EarthCARE’s</a:t>
            </a:r>
            <a:r>
              <a:rPr lang="en-US" b="1" dirty="0"/>
              <a:t> broadband radiometer</a:t>
            </a:r>
          </a:p>
          <a:p>
            <a:pPr marL="180975" indent="-169863"/>
            <a:r>
              <a:rPr lang="en-US" dirty="0"/>
              <a:t>RMS difference &lt; 8 W/m</a:t>
            </a:r>
            <a:r>
              <a:rPr lang="en-US" baseline="30000" dirty="0"/>
              <a:t>2</a:t>
            </a:r>
            <a:r>
              <a:rPr lang="en-US" dirty="0"/>
              <a:t> in longwave, ~40 W/m</a:t>
            </a:r>
            <a:r>
              <a:rPr lang="en-US" baseline="30000" dirty="0"/>
              <a:t>2</a:t>
            </a:r>
            <a:r>
              <a:rPr lang="en-US" dirty="0"/>
              <a:t> in shortwave, giving confidence in retrievals</a:t>
            </a:r>
          </a:p>
          <a:p>
            <a:r>
              <a:rPr lang="en-US" b="1" dirty="0">
                <a:solidFill>
                  <a:srgbClr val="02B902"/>
                </a:solidFill>
              </a:rPr>
              <a:t>ECMWF model fluxes </a:t>
            </a:r>
            <a:r>
              <a:rPr lang="en-US" dirty="0"/>
              <a:t>show errors associated with cirrus and deep convection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9BD7E-CA4F-5DA4-2449-9FF80B00B2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90818-A644-DDA8-1133-55E5E2B0D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7" name="Picture 6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AB185577-83BF-8CC3-ABF2-9B6242FF6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2266978"/>
            <a:ext cx="11486849" cy="40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9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FF27-FC82-7C1D-89B5-8AD4865B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360000"/>
            <a:ext cx="10567159" cy="369332"/>
          </a:xfrm>
        </p:spPr>
        <p:txBody>
          <a:bodyPr/>
          <a:lstStyle/>
          <a:p>
            <a:r>
              <a:rPr lang="en-US" dirty="0"/>
              <a:t>Evaluating CAMS aerosols in India, 8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036C6-892E-7453-E78C-1E289780D0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11719" y="5408908"/>
            <a:ext cx="4010381" cy="1253571"/>
          </a:xfrm>
        </p:spPr>
        <p:txBody>
          <a:bodyPr/>
          <a:lstStyle/>
          <a:p>
            <a:pPr marL="177800" indent="-177800"/>
            <a:r>
              <a:rPr lang="en-US" i="1" dirty="0"/>
              <a:t>We have never before been able to evaluate aerosol profiles globally with such resolution and accuracy!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A7468-7047-801A-3C28-407C0F9D0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7CB5680A-7B19-2FCB-2C45-7F5606400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3" y="859119"/>
            <a:ext cx="7419372" cy="5434827"/>
          </a:xfrm>
          <a:prstGeom prst="rect">
            <a:avLst/>
          </a:prstGeom>
        </p:spPr>
      </p:pic>
      <p:pic>
        <p:nvPicPr>
          <p:cNvPr id="8" name="Picture 7" descr="A map of the earth&#10;&#10;AI-generated content may be incorrect.">
            <a:extLst>
              <a:ext uri="{FF2B5EF4-FFF2-40B4-BE49-F238E27FC236}">
                <a16:creationId xmlns:a16="http://schemas.microsoft.com/office/drawing/2014/main" id="{8BC8584D-B651-47BD-4051-38524C480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97" y="544666"/>
            <a:ext cx="4010381" cy="4740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6A53A6-2AB3-C8AE-0E40-8D10795FBD68}"/>
              </a:ext>
            </a:extLst>
          </p:cNvPr>
          <p:cNvSpPr txBox="1"/>
          <p:nvPr/>
        </p:nvSpPr>
        <p:spPr>
          <a:xfrm>
            <a:off x="2481587" y="5893836"/>
            <a:ext cx="17709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Good agreement between </a:t>
            </a: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</a:rPr>
              <a:t>EarthCARE</a:t>
            </a:r>
            <a:r>
              <a:rPr lang="en-US" sz="1000" dirty="0"/>
              <a:t> and </a:t>
            </a:r>
            <a:r>
              <a:rPr lang="en-US" sz="1000" b="1" dirty="0">
                <a:solidFill>
                  <a:srgbClr val="FF0000"/>
                </a:solidFill>
              </a:rPr>
              <a:t>AERONET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64E8A-5C52-CA1B-9043-72C00E48DBA8}"/>
              </a:ext>
            </a:extLst>
          </p:cNvPr>
          <p:cNvSpPr txBox="1"/>
          <p:nvPr/>
        </p:nvSpPr>
        <p:spPr>
          <a:xfrm>
            <a:off x="4402106" y="4732273"/>
            <a:ext cx="2231617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FF"/>
                </a:solidFill>
              </a:rPr>
              <a:t>CAMS</a:t>
            </a:r>
            <a:r>
              <a:rPr lang="en-US" sz="1100" dirty="0"/>
              <a:t> underestimates high optical depth in south-west India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364F7-3184-F1E0-8DB4-8743059F1186}"/>
              </a:ext>
            </a:extLst>
          </p:cNvPr>
          <p:cNvSpPr txBox="1"/>
          <p:nvPr/>
        </p:nvSpPr>
        <p:spPr>
          <a:xfrm>
            <a:off x="7307451" y="146095"/>
            <a:ext cx="4714278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16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Robin Hogan, Peter Hill, David Donovan</a:t>
            </a:r>
          </a:p>
        </p:txBody>
      </p:sp>
    </p:spTree>
    <p:extLst>
      <p:ext uri="{BB962C8B-B14F-4D97-AF65-F5344CB8AC3E}">
        <p14:creationId xmlns:p14="http://schemas.microsoft.com/office/powerpoint/2010/main" val="26214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C03D3-EB76-CF34-23AD-C54C5FD0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0000"/>
            <a:ext cx="10560960" cy="369332"/>
          </a:xfrm>
        </p:spPr>
        <p:txBody>
          <a:bodyPr/>
          <a:lstStyle/>
          <a:p>
            <a:r>
              <a:rPr lang="en-US" dirty="0"/>
              <a:t>Evaluating CAMS aerosols in Vietnam, Laos &amp; Cambodia, 27 March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2049B-BD47-89D3-C664-B7BE48AEB8F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BC192-4C7F-89D7-465F-DDDA8ED18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65091-09DD-8812-7122-EF9B9097B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9" name="Picture 8" descr="A map of the north and south of the united states&#10;&#10;AI-generated content may be incorrect.">
            <a:extLst>
              <a:ext uri="{FF2B5EF4-FFF2-40B4-BE49-F238E27FC236}">
                <a16:creationId xmlns:a16="http://schemas.microsoft.com/office/drawing/2014/main" id="{24BEBE13-E790-EBB9-BA7B-C0F9A1660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954" y="821700"/>
            <a:ext cx="4493441" cy="4986000"/>
          </a:xfrm>
          <a:prstGeom prst="rect">
            <a:avLst/>
          </a:prstGeom>
        </p:spPr>
      </p:pic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E9783FC7-B095-6C2C-BEEB-B97269A71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1" y="813399"/>
            <a:ext cx="7419371" cy="54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2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screenshot of a graph&#10;&#10;AI-generated content may be incorrect.">
            <a:extLst>
              <a:ext uri="{FF2B5EF4-FFF2-40B4-BE49-F238E27FC236}">
                <a16:creationId xmlns:a16="http://schemas.microsoft.com/office/drawing/2014/main" id="{24008BF1-11A5-986B-1042-886BFF79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51" t="49905" r="14291" b="4734"/>
          <a:stretch>
            <a:fillRect/>
          </a:stretch>
        </p:blipFill>
        <p:spPr>
          <a:xfrm>
            <a:off x="7279671" y="2612523"/>
            <a:ext cx="4913407" cy="1891401"/>
          </a:xfrm>
          <a:prstGeom prst="rect">
            <a:avLst/>
          </a:prstGeom>
        </p:spPr>
      </p:pic>
      <p:pic>
        <p:nvPicPr>
          <p:cNvPr id="26" name="Picture 25" descr="A comparison of a diagram&#10;&#10;AI-generated content may be incorrect.">
            <a:extLst>
              <a:ext uri="{FF2B5EF4-FFF2-40B4-BE49-F238E27FC236}">
                <a16:creationId xmlns:a16="http://schemas.microsoft.com/office/drawing/2014/main" id="{6C98B68F-94F6-6FDC-58BB-D2E5EB624D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30" t="50330" r="14407" b="4682"/>
          <a:stretch>
            <a:fillRect/>
          </a:stretch>
        </p:blipFill>
        <p:spPr>
          <a:xfrm>
            <a:off x="7341903" y="4507608"/>
            <a:ext cx="4851175" cy="1875848"/>
          </a:xfrm>
          <a:prstGeom prst="rect">
            <a:avLst/>
          </a:prstGeom>
        </p:spPr>
      </p:pic>
      <p:pic>
        <p:nvPicPr>
          <p:cNvPr id="24" name="Picture 23" descr="A comparison of a diagram&#10;&#10;AI-generated content may be incorrect.">
            <a:extLst>
              <a:ext uri="{FF2B5EF4-FFF2-40B4-BE49-F238E27FC236}">
                <a16:creationId xmlns:a16="http://schemas.microsoft.com/office/drawing/2014/main" id="{0C5EE9F3-D8DE-BF0C-C385-B9F1ADF0AE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32" t="50166" r="16120" b="5199"/>
          <a:stretch>
            <a:fillRect/>
          </a:stretch>
        </p:blipFill>
        <p:spPr>
          <a:xfrm>
            <a:off x="2593739" y="4514968"/>
            <a:ext cx="4743912" cy="1861129"/>
          </a:xfrm>
          <a:prstGeom prst="rect">
            <a:avLst/>
          </a:prstGeom>
        </p:spPr>
      </p:pic>
      <p:pic>
        <p:nvPicPr>
          <p:cNvPr id="30" name="Picture 29" descr="A screenshot of a graph&#10;&#10;AI-generated content may be incorrect.">
            <a:extLst>
              <a:ext uri="{FF2B5EF4-FFF2-40B4-BE49-F238E27FC236}">
                <a16:creationId xmlns:a16="http://schemas.microsoft.com/office/drawing/2014/main" id="{AA0CB0DF-0520-6328-ED43-CF282F55FD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94" t="8135" r="16196" b="5312"/>
          <a:stretch>
            <a:fillRect/>
          </a:stretch>
        </p:blipFill>
        <p:spPr>
          <a:xfrm>
            <a:off x="2577376" y="894955"/>
            <a:ext cx="4760273" cy="3608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35D4C-E2B9-011E-0547-284C5286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360000"/>
            <a:ext cx="10505166" cy="369332"/>
          </a:xfrm>
        </p:spPr>
        <p:txBody>
          <a:bodyPr/>
          <a:lstStyle/>
          <a:p>
            <a:r>
              <a:rPr lang="en-US" dirty="0"/>
              <a:t>Improving ice/snow fall speed in the ECMWF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5C0C7-E3A9-3357-6DF7-0F4F80140A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760" y="1208868"/>
            <a:ext cx="2207362" cy="47131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CPR mean fall speed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ECMWF model is very simple! </a:t>
            </a:r>
            <a:r>
              <a:rPr lang="en-US" dirty="0"/>
              <a:t>ice falls at 0.13 m/s, snow at 1 m/s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Modifications: </a:t>
            </a:r>
            <a:r>
              <a:rPr lang="en-US" dirty="0"/>
              <a:t>use a </a:t>
            </a:r>
            <a:r>
              <a:rPr lang="en-US" i="1" dirty="0"/>
              <a:t>mass-weighted</a:t>
            </a:r>
            <a:r>
              <a:rPr lang="en-US" dirty="0"/>
              <a:t> fall speed; add </a:t>
            </a:r>
            <a:r>
              <a:rPr lang="en-US" i="1" dirty="0"/>
              <a:t>rimed snow</a:t>
            </a:r>
            <a:r>
              <a:rPr lang="en-US" dirty="0"/>
              <a:t>, temperature-dependent size &amp; air-density effect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F1858-0DF5-3CEF-2DC1-8657C689320C}"/>
              </a:ext>
            </a:extLst>
          </p:cNvPr>
          <p:cNvSpPr txBox="1"/>
          <p:nvPr/>
        </p:nvSpPr>
        <p:spPr>
          <a:xfrm>
            <a:off x="8817116" y="253047"/>
            <a:ext cx="3227155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16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Rebecca Murray-Watson, Mark Fielding, Richard Forbes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8D514-12E6-BCB1-1C2F-BD8464D8DA14}"/>
              </a:ext>
            </a:extLst>
          </p:cNvPr>
          <p:cNvSpPr txBox="1"/>
          <p:nvPr/>
        </p:nvSpPr>
        <p:spPr>
          <a:xfrm>
            <a:off x="2853577" y="1022533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EarthCARE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7E8E3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04837-33E8-5510-916C-BAB9DD2DE055}"/>
              </a:ext>
            </a:extLst>
          </p:cNvPr>
          <p:cNvSpPr txBox="1"/>
          <p:nvPr/>
        </p:nvSpPr>
        <p:spPr>
          <a:xfrm>
            <a:off x="2853577" y="2782826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ECMWF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3DE57-A635-44C2-813B-71DD5D63EAD2}"/>
              </a:ext>
            </a:extLst>
          </p:cNvPr>
          <p:cNvSpPr txBox="1"/>
          <p:nvPr/>
        </p:nvSpPr>
        <p:spPr>
          <a:xfrm>
            <a:off x="2853578" y="4655731"/>
            <a:ext cx="115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Modified ECMWF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A220F-C523-4EE2-1562-955681721C6A}"/>
              </a:ext>
            </a:extLst>
          </p:cNvPr>
          <p:cNvSpPr txBox="1"/>
          <p:nvPr/>
        </p:nvSpPr>
        <p:spPr>
          <a:xfrm>
            <a:off x="10377148" y="2659342"/>
            <a:ext cx="1311674" cy="55399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Upper troposphere ice/snow falls 0.25+ m/s too fast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DD97B-4B6F-0AF4-76E7-511AFFB4A1FB}"/>
              </a:ext>
            </a:extLst>
          </p:cNvPr>
          <p:cNvSpPr txBox="1"/>
          <p:nvPr/>
        </p:nvSpPr>
        <p:spPr>
          <a:xfrm>
            <a:off x="7706524" y="4731095"/>
            <a:ext cx="108674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Biases reduced everywhere!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850D9B-92AD-081D-9FF9-49313C976085}"/>
              </a:ext>
            </a:extLst>
          </p:cNvPr>
          <p:cNvSpPr txBox="1"/>
          <p:nvPr/>
        </p:nvSpPr>
        <p:spPr>
          <a:xfrm>
            <a:off x="7575575" y="1581314"/>
            <a:ext cx="4468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Ice &amp; snow fall speeds affect model climate and forecast skill: this is first time we have been able to evaluate it globally!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95D8C-17CA-8F8D-560A-4635D716F3A6}"/>
              </a:ext>
            </a:extLst>
          </p:cNvPr>
          <p:cNvSpPr txBox="1"/>
          <p:nvPr/>
        </p:nvSpPr>
        <p:spPr>
          <a:xfrm>
            <a:off x="7706524" y="3271119"/>
            <a:ext cx="1406161" cy="55399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Riming snow near the melting layer should fall 0.25 m/s faster</a:t>
            </a:r>
          </a:p>
        </p:txBody>
      </p:sp>
    </p:spTree>
    <p:extLst>
      <p:ext uri="{BB962C8B-B14F-4D97-AF65-F5344CB8AC3E}">
        <p14:creationId xmlns:p14="http://schemas.microsoft.com/office/powerpoint/2010/main" val="375643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E0E3-2FA6-CC57-C490-22D24845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81" y="360000"/>
            <a:ext cx="3265715" cy="369332"/>
          </a:xfrm>
        </p:spPr>
        <p:txBody>
          <a:bodyPr/>
          <a:lstStyle/>
          <a:p>
            <a:r>
              <a:rPr lang="en-US" dirty="0"/>
              <a:t>Evaluating ECMWF cloud fraction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E369C-C5BE-9B19-C0E9-11481154C8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3481" y="1286188"/>
            <a:ext cx="3427541" cy="4635811"/>
          </a:xfrm>
        </p:spPr>
        <p:txBody>
          <a:bodyPr/>
          <a:lstStyle/>
          <a:p>
            <a:pPr marL="179388" indent="-179388"/>
            <a:r>
              <a:rPr lang="en-US" dirty="0"/>
              <a:t>Warm front case: 15 Sept 2024, frame 01707D</a:t>
            </a:r>
          </a:p>
          <a:p>
            <a:pPr marL="179388" indent="-179388"/>
            <a:r>
              <a:rPr lang="en-US" dirty="0"/>
              <a:t>ECMWF research forecasts performed at 36-km horizontal resolution for the ORCESTRA period (Aug-Sept 2024)</a:t>
            </a:r>
          </a:p>
          <a:p>
            <a:pPr marL="179388" indent="-179388"/>
            <a:r>
              <a:rPr lang="en-US" dirty="0"/>
              <a:t>Use AC-TC to calculate observed cloud fraction on ECMWF model grid</a:t>
            </a:r>
          </a:p>
          <a:p>
            <a:pPr marL="179388" indent="-179388"/>
            <a:endParaRPr lang="en-US" dirty="0"/>
          </a:p>
          <a:p>
            <a:pPr marL="179388" indent="-179388"/>
            <a:r>
              <a:rPr lang="en-US" dirty="0"/>
              <a:t>Forecast cloud fraction tends to be underestimated in this case</a:t>
            </a:r>
          </a:p>
          <a:p>
            <a:pPr marL="179388" indent="-179388"/>
            <a:r>
              <a:rPr lang="en-US" dirty="0"/>
              <a:t>Model “snow” needs to be added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B2F91-B18D-3B76-26DC-8EB87BC12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Content Placeholder 6" descr="A group of images of a cloud fraction&#10;&#10;AI-generated content may be incorrect.">
            <a:extLst>
              <a:ext uri="{FF2B5EF4-FFF2-40B4-BE49-F238E27FC236}">
                <a16:creationId xmlns:a16="http://schemas.microsoft.com/office/drawing/2014/main" id="{11298E47-CBB0-7619-5E03-5B35100EE9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464" b="41958"/>
          <a:stretch>
            <a:fillRect/>
          </a:stretch>
        </p:blipFill>
        <p:spPr>
          <a:xfrm>
            <a:off x="4435475" y="5098366"/>
            <a:ext cx="7753350" cy="1362198"/>
          </a:xfrm>
          <a:prstGeom prst="rect">
            <a:avLst/>
          </a:prstGeom>
        </p:spPr>
      </p:pic>
      <p:pic>
        <p:nvPicPr>
          <p:cNvPr id="19" name="Picture 18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C0589C06-B558-B936-DBE3-713A6C9CAE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63" b="61146"/>
          <a:stretch>
            <a:fillRect/>
          </a:stretch>
        </p:blipFill>
        <p:spPr>
          <a:xfrm>
            <a:off x="4473279" y="1751304"/>
            <a:ext cx="7753350" cy="1434997"/>
          </a:xfrm>
          <a:prstGeom prst="rect">
            <a:avLst/>
          </a:prstGeom>
        </p:spPr>
      </p:pic>
      <p:pic>
        <p:nvPicPr>
          <p:cNvPr id="20" name="Picture 19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F9FFA977-A2C7-342A-63D2-9C84FF4B41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437" r="7136" b="63423"/>
          <a:stretch>
            <a:fillRect/>
          </a:stretch>
        </p:blipFill>
        <p:spPr>
          <a:xfrm>
            <a:off x="4471532" y="275270"/>
            <a:ext cx="7200071" cy="124211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9102A05-0EAA-93B4-C4CE-D067914AC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6362" r="26445" b="20942"/>
          <a:stretch>
            <a:fillRect/>
          </a:stretch>
        </p:blipFill>
        <p:spPr bwMode="auto">
          <a:xfrm>
            <a:off x="4930266" y="329123"/>
            <a:ext cx="6702100" cy="111987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A90F6B-BCFD-2C5D-7FED-5EF66B7CE853}"/>
              </a:ext>
            </a:extLst>
          </p:cNvPr>
          <p:cNvSpPr txBox="1"/>
          <p:nvPr/>
        </p:nvSpPr>
        <p:spPr>
          <a:xfrm>
            <a:off x="4867107" y="36936"/>
            <a:ext cx="3950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AC-TC Radar-lidar target classification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347449-78AF-63D9-2AED-4CC748F67592}"/>
              </a:ext>
            </a:extLst>
          </p:cNvPr>
          <p:cNvSpPr txBox="1"/>
          <p:nvPr/>
        </p:nvSpPr>
        <p:spPr>
          <a:xfrm>
            <a:off x="4857111" y="1487116"/>
            <a:ext cx="5046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Radar-lidar cloud fraction on ECMWF grid (36 km)</a:t>
            </a:r>
          </a:p>
        </p:txBody>
      </p:sp>
      <p:pic>
        <p:nvPicPr>
          <p:cNvPr id="24" name="Picture 23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16369FE9-17D2-E5BE-6262-561C856F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16" b="83148"/>
          <a:stretch>
            <a:fillRect/>
          </a:stretch>
        </p:blipFill>
        <p:spPr>
          <a:xfrm>
            <a:off x="4449193" y="3639829"/>
            <a:ext cx="7753350" cy="1225380"/>
          </a:xfrm>
          <a:prstGeom prst="rect">
            <a:avLst/>
          </a:prstGeom>
        </p:spPr>
      </p:pic>
      <p:pic>
        <p:nvPicPr>
          <p:cNvPr id="25" name="Picture 24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8CD8BA8D-ACE0-F996-4643-28B42218C2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631"/>
          <a:stretch>
            <a:fillRect/>
          </a:stretch>
        </p:blipFill>
        <p:spPr>
          <a:xfrm>
            <a:off x="4471532" y="6485018"/>
            <a:ext cx="7753350" cy="1943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4AA191-1E78-53A8-C73D-FEE82EC4640E}"/>
              </a:ext>
            </a:extLst>
          </p:cNvPr>
          <p:cNvSpPr txBox="1"/>
          <p:nvPr/>
        </p:nvSpPr>
        <p:spPr>
          <a:xfrm>
            <a:off x="4807420" y="3333146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 cloud fraction </a:t>
            </a:r>
            <a:r>
              <a:rPr lang="en-US" sz="1600" b="1" dirty="0">
                <a:solidFill>
                  <a:srgbClr val="E7E8E3">
                    <a:lumMod val="10000"/>
                  </a:srgbClr>
                </a:solidFill>
                <a:latin typeface="Arial" panose="020B0604020202020204"/>
              </a:rPr>
              <a:t>(36-km grid)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7E8E3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58864D-26FA-2789-AF77-95B439034FB8}"/>
              </a:ext>
            </a:extLst>
          </p:cNvPr>
          <p:cNvSpPr txBox="1"/>
          <p:nvPr/>
        </p:nvSpPr>
        <p:spPr>
          <a:xfrm>
            <a:off x="4807419" y="4787330"/>
            <a:ext cx="4358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 cloud fraction with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E7E8E3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snow &gt; 0.01 g/kg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7E8E3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D70E94CA-406B-1784-817C-71B5E0A5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631"/>
          <a:stretch>
            <a:fillRect/>
          </a:stretch>
        </p:blipFill>
        <p:spPr>
          <a:xfrm>
            <a:off x="4473321" y="3138788"/>
            <a:ext cx="7753350" cy="1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C129-CFCA-89AC-839D-6CE7E0A4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cloud fraction August-September 2024 (ECOMIP period)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BF452-62A6-FCF1-98AA-FE4C1518CB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00286" y="936000"/>
            <a:ext cx="6044666" cy="4986000"/>
          </a:xfrm>
        </p:spPr>
        <p:txBody>
          <a:bodyPr/>
          <a:lstStyle/>
          <a:p>
            <a:pPr marL="182563" indent="-182563"/>
            <a:r>
              <a:rPr lang="en-US" dirty="0"/>
              <a:t>Observed cloud fraction has artifacts from radar mirror-image, will be fixed in next C-FMR reprocessing</a:t>
            </a:r>
          </a:p>
          <a:p>
            <a:pPr marL="182563" indent="-182563"/>
            <a:r>
              <a:rPr lang="en-US" dirty="0"/>
              <a:t>Two-month evaluation reveals a low bias everywhere</a:t>
            </a:r>
          </a:p>
          <a:p>
            <a:pPr marL="182563" indent="-182563"/>
            <a:r>
              <a:rPr lang="en-US" dirty="0"/>
              <a:t>Are clouds predicted at the right time/place? </a:t>
            </a:r>
            <a:r>
              <a:rPr lang="en-US" b="1" dirty="0"/>
              <a:t>“SEDI” Skill Score </a:t>
            </a:r>
            <a:r>
              <a:rPr lang="en-US" dirty="0"/>
              <a:t>(Ferro &amp; Stephenson) calculated on occurrences of cloud fraction &gt; 10%: 1=perfect, 0=no skill</a:t>
            </a:r>
          </a:p>
          <a:p>
            <a:pPr marL="182563" indent="-182563"/>
            <a:r>
              <a:rPr lang="en-US" dirty="0"/>
              <a:t>Cloud fraction agreement somewhat improved when snow included</a:t>
            </a:r>
          </a:p>
          <a:p>
            <a:pPr marL="182563" indent="-182563"/>
            <a:r>
              <a:rPr lang="en-US" dirty="0"/>
              <a:t>Significant degradation of forecast skill with lead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EE6CD-22EA-5373-452D-E09F5A0C60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Content Placeholder 13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FE6E63BE-F762-E601-4A6A-DDC8CEE9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688" b="-1"/>
          <a:stretch>
            <a:fillRect/>
          </a:stretch>
        </p:blipFill>
        <p:spPr>
          <a:xfrm>
            <a:off x="6415751" y="4763090"/>
            <a:ext cx="5147945" cy="1977843"/>
          </a:xfrm>
          <a:prstGeom prst="rect">
            <a:avLst/>
          </a:prstGeom>
        </p:spPr>
      </p:pic>
      <p:pic>
        <p:nvPicPr>
          <p:cNvPr id="13" name="Picture 12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590CF068-B733-5210-3716-E30F1AEA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0" y="813308"/>
            <a:ext cx="5147945" cy="5937250"/>
          </a:xfrm>
          <a:prstGeom prst="rect">
            <a:avLst/>
          </a:prstGeom>
        </p:spPr>
      </p:pic>
      <p:pic>
        <p:nvPicPr>
          <p:cNvPr id="8" name="Picture 7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3D0A1CD3-8390-BF79-26A5-5192877CC4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91133" y="813308"/>
            <a:ext cx="5147945" cy="5937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98A80C-F820-D877-61F6-63C5B9785C7D}"/>
              </a:ext>
            </a:extLst>
          </p:cNvPr>
          <p:cNvSpPr txBox="1"/>
          <p:nvPr/>
        </p:nvSpPr>
        <p:spPr>
          <a:xfrm>
            <a:off x="182880" y="-12224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0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9191-9A90-F640-E8BA-41982974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8" y="360000"/>
            <a:ext cx="1992428" cy="369332"/>
          </a:xfrm>
        </p:spPr>
        <p:txBody>
          <a:bodyPr/>
          <a:lstStyle/>
          <a:p>
            <a:r>
              <a:rPr lang="en-US" dirty="0"/>
              <a:t>Skill versus lead-time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77EC8-86FA-E54F-F75F-F0D2B706F4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876" y="1395663"/>
            <a:ext cx="2117476" cy="4526336"/>
          </a:xfrm>
        </p:spPr>
        <p:txBody>
          <a:bodyPr/>
          <a:lstStyle/>
          <a:p>
            <a:pPr marL="182563" indent="-182563"/>
            <a:r>
              <a:rPr lang="en-US" dirty="0"/>
              <a:t>Very different </a:t>
            </a:r>
            <a:r>
              <a:rPr lang="en-US" dirty="0" err="1"/>
              <a:t>behaviour</a:t>
            </a:r>
            <a:r>
              <a:rPr lang="en-US" dirty="0"/>
              <a:t> in different cloud regimes</a:t>
            </a:r>
          </a:p>
          <a:p>
            <a:pPr marL="182563" indent="-182563"/>
            <a:r>
              <a:rPr lang="en-US" dirty="0"/>
              <a:t>Day/land cloud more predictable?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15172-2ADB-E65C-90E6-CD2AF95B9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125850" y="6308255"/>
            <a:ext cx="2159224" cy="216000"/>
          </a:xfrm>
        </p:spPr>
        <p:txBody>
          <a:bodyPr/>
          <a:lstStyle/>
          <a:p>
            <a:fld id="{E4AB80EA-DB86-D849-B86F-15DAF31F047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5" descr="A group of graphs showing weather forecasts&#10;&#10;AI-generated content may be incorrect.">
            <a:extLst>
              <a:ext uri="{FF2B5EF4-FFF2-40B4-BE49-F238E27FC236}">
                <a16:creationId xmlns:a16="http://schemas.microsoft.com/office/drawing/2014/main" id="{8B16F5A6-5749-5CFB-C283-D4607315E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64065" y="60811"/>
            <a:ext cx="9684247" cy="6777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AB3FC6-5BC6-0109-89B5-162C76DAE201}"/>
              </a:ext>
            </a:extLst>
          </p:cNvPr>
          <p:cNvSpPr txBox="1"/>
          <p:nvPr/>
        </p:nvSpPr>
        <p:spPr>
          <a:xfrm>
            <a:off x="5287449" y="2499427"/>
            <a:ext cx="1057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Large-scale winter systems </a:t>
            </a:r>
            <a:r>
              <a:rPr lang="en-US" sz="1200" dirty="0" err="1">
                <a:solidFill>
                  <a:srgbClr val="FF0000"/>
                </a:solidFill>
              </a:rPr>
              <a:t>analysed</a:t>
            </a:r>
            <a:r>
              <a:rPr lang="en-US" sz="1200" dirty="0">
                <a:solidFill>
                  <a:srgbClr val="FF0000"/>
                </a:solidFill>
              </a:rPr>
              <a:t> best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670A1-FF6F-B379-87A7-06898CB8729B}"/>
              </a:ext>
            </a:extLst>
          </p:cNvPr>
          <p:cNvSpPr txBox="1"/>
          <p:nvPr/>
        </p:nvSpPr>
        <p:spPr>
          <a:xfrm>
            <a:off x="6707951" y="4792176"/>
            <a:ext cx="1597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Geographic location of tropical low cloud systems persists throughout forecast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D9AFED-7F4B-6BD1-ABA3-1B72B92DB1CA}"/>
              </a:ext>
            </a:extLst>
          </p:cNvPr>
          <p:cNvCxnSpPr>
            <a:cxnSpLocks/>
          </p:cNvCxnSpPr>
          <p:nvPr/>
        </p:nvCxnSpPr>
        <p:spPr>
          <a:xfrm flipH="1">
            <a:off x="4915882" y="2654505"/>
            <a:ext cx="50632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2888EA-1FCA-3DED-6E4F-01D60C194379}"/>
              </a:ext>
            </a:extLst>
          </p:cNvPr>
          <p:cNvCxnSpPr>
            <a:cxnSpLocks/>
          </p:cNvCxnSpPr>
          <p:nvPr/>
        </p:nvCxnSpPr>
        <p:spPr>
          <a:xfrm flipH="1">
            <a:off x="7818335" y="5623173"/>
            <a:ext cx="74378" cy="27851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45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ABFA-FADD-9D1F-23BB-D94B3140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06" y="266241"/>
            <a:ext cx="10029600" cy="369332"/>
          </a:xfrm>
        </p:spPr>
        <p:txBody>
          <a:bodyPr/>
          <a:lstStyle/>
          <a:p>
            <a:r>
              <a:rPr lang="en-US" dirty="0"/>
              <a:t>Regime-dependent net-radiation biases in the ECMWF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68D86-A4D9-B0FF-5F63-4298C51570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0301" y="805607"/>
            <a:ext cx="10029600" cy="858862"/>
          </a:xfrm>
        </p:spPr>
        <p:txBody>
          <a:bodyPr/>
          <a:lstStyle/>
          <a:p>
            <a:r>
              <a:rPr lang="en-US" dirty="0"/>
              <a:t>K-means clustering on profiles of </a:t>
            </a:r>
            <a:r>
              <a:rPr lang="en-US" b="1" dirty="0">
                <a:solidFill>
                  <a:schemeClr val="accent1"/>
                </a:solidFill>
              </a:rPr>
              <a:t>radar reflectivity</a:t>
            </a:r>
            <a:r>
              <a:rPr lang="en-US" dirty="0"/>
              <a:t>, </a:t>
            </a:r>
            <a:r>
              <a:rPr lang="en-US" b="1" dirty="0">
                <a:solidFill>
                  <a:srgbClr val="C00000"/>
                </a:solidFill>
              </a:rPr>
              <a:t>Doppler velocity </a:t>
            </a:r>
            <a:r>
              <a:rPr lang="en-US" dirty="0"/>
              <a:t>and </a:t>
            </a:r>
            <a:r>
              <a:rPr lang="en-US" b="1" dirty="0">
                <a:solidFill>
                  <a:srgbClr val="EDB11E"/>
                </a:solidFill>
              </a:rPr>
              <a:t>lidar cloud fraction</a:t>
            </a:r>
          </a:p>
          <a:p>
            <a:r>
              <a:rPr lang="en-US" dirty="0"/>
              <a:t>Calculate distribution of radiative errors when model regime matches observed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37DB9-2A66-5A6B-7ABB-4CE5592E1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074756" y="6398567"/>
            <a:ext cx="2159224" cy="216000"/>
          </a:xfrm>
        </p:spPr>
        <p:txBody>
          <a:bodyPr/>
          <a:lstStyle/>
          <a:p>
            <a:fld id="{E4AB80EA-DB86-D849-B86F-15DAF31F047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881C9-72A8-E9FF-F79C-5C2A7C47A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7528" y="6398567"/>
            <a:ext cx="4053639" cy="230657"/>
          </a:xfrm>
        </p:spPr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1B8E8C56-BB3A-63AB-9EFE-CAAD13BE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7" y="1885174"/>
            <a:ext cx="12005944" cy="2341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70D73-39B0-F631-6BC1-56BA50EC8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90" y="5635517"/>
            <a:ext cx="12033504" cy="1194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0D12-2FEB-E29B-8D47-B512E0669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28" y="4226202"/>
            <a:ext cx="11836146" cy="1221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03BD0F-1FB1-137B-E5C6-3DFB716FE106}"/>
              </a:ext>
            </a:extLst>
          </p:cNvPr>
          <p:cNvSpPr txBox="1"/>
          <p:nvPr/>
        </p:nvSpPr>
        <p:spPr>
          <a:xfrm>
            <a:off x="326528" y="1590936"/>
            <a:ext cx="1360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altLang="en-US" sz="1400" b="1" dirty="0">
                <a:solidFill>
                  <a:srgbClr val="FF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Very high cirrus</a:t>
            </a:r>
            <a:endParaRPr lang="en-US" sz="1400" b="1" dirty="0">
              <a:solidFill>
                <a:srgbClr val="FF0002"/>
              </a:solidFill>
              <a:latin typeface="Aptos" panose="021100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EEAC9-4993-1B70-0842-67A14D772C76}"/>
              </a:ext>
            </a:extLst>
          </p:cNvPr>
          <p:cNvSpPr txBox="1"/>
          <p:nvPr/>
        </p:nvSpPr>
        <p:spPr>
          <a:xfrm>
            <a:off x="1527728" y="1590936"/>
            <a:ext cx="1360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altLang="en-US" sz="1400" b="1" dirty="0">
                <a:solidFill>
                  <a:srgbClr val="FF980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Tropical cirrus</a:t>
            </a:r>
            <a:endParaRPr lang="en-US" sz="1400" b="1" dirty="0">
              <a:solidFill>
                <a:srgbClr val="FF9803"/>
              </a:solidFill>
              <a:latin typeface="Aptos" panose="021100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6755D-3551-D8CA-977C-E2A90064D609}"/>
              </a:ext>
            </a:extLst>
          </p:cNvPr>
          <p:cNvSpPr txBox="1"/>
          <p:nvPr/>
        </p:nvSpPr>
        <p:spPr>
          <a:xfrm>
            <a:off x="2665044" y="1590936"/>
            <a:ext cx="1360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altLang="en-US" sz="1400" b="1" dirty="0">
                <a:solidFill>
                  <a:srgbClr val="CC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Very deep convection</a:t>
            </a:r>
            <a:endParaRPr lang="en-US" sz="1400" b="1" dirty="0">
              <a:solidFill>
                <a:srgbClr val="CCFF00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99A51-0C85-470D-FDF0-9E35A23EF509}"/>
              </a:ext>
            </a:extLst>
          </p:cNvPr>
          <p:cNvSpPr txBox="1"/>
          <p:nvPr/>
        </p:nvSpPr>
        <p:spPr>
          <a:xfrm>
            <a:off x="3846297" y="1591598"/>
            <a:ext cx="1360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altLang="en-US" sz="1400" b="1" dirty="0">
                <a:solidFill>
                  <a:srgbClr val="34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Deep convection</a:t>
            </a:r>
            <a:endParaRPr lang="en-US" sz="1400" b="1" dirty="0">
              <a:solidFill>
                <a:srgbClr val="34FF00"/>
              </a:solidFill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9B99F0-E5BA-32A7-F732-5025E14806E9}"/>
              </a:ext>
            </a:extLst>
          </p:cNvPr>
          <p:cNvSpPr txBox="1"/>
          <p:nvPr/>
        </p:nvSpPr>
        <p:spPr>
          <a:xfrm>
            <a:off x="5046092" y="1590936"/>
            <a:ext cx="1360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altLang="en-US" sz="1400" b="1" dirty="0">
                <a:solidFill>
                  <a:srgbClr val="02FF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 cloud</a:t>
            </a:r>
            <a:endParaRPr lang="en-US" sz="1400" b="1" dirty="0">
              <a:solidFill>
                <a:srgbClr val="02FF64"/>
              </a:solidFill>
              <a:latin typeface="Aptos" panose="021100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AD34C0-0C4C-37F3-986B-2B46266004F1}"/>
              </a:ext>
            </a:extLst>
          </p:cNvPr>
          <p:cNvSpPr txBox="1"/>
          <p:nvPr/>
        </p:nvSpPr>
        <p:spPr>
          <a:xfrm>
            <a:off x="6218863" y="1487727"/>
            <a:ext cx="1471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sz="1400" b="1" dirty="0">
                <a:solidFill>
                  <a:srgbClr val="02FFFF"/>
                </a:solidFill>
                <a:latin typeface="Helvetica" panose="020B0604020202020204" pitchFamily="34" charset="0"/>
              </a:rPr>
              <a:t>Mid-latitude frontal snow</a:t>
            </a:r>
            <a:endParaRPr lang="en-US" sz="1400" b="1" dirty="0">
              <a:solidFill>
                <a:srgbClr val="02FFFF"/>
              </a:solidFill>
              <a:latin typeface="Aptos" panose="021100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055079-5669-1134-79C3-224DDB8C1FBD}"/>
              </a:ext>
            </a:extLst>
          </p:cNvPr>
          <p:cNvSpPr txBox="1"/>
          <p:nvPr/>
        </p:nvSpPr>
        <p:spPr>
          <a:xfrm>
            <a:off x="7366066" y="1590936"/>
            <a:ext cx="1360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sz="1400" b="1" dirty="0">
                <a:solidFill>
                  <a:srgbClr val="0266FF"/>
                </a:solidFill>
                <a:latin typeface="Helvetica" panose="020B0604020202020204" pitchFamily="34" charset="0"/>
              </a:rPr>
              <a:t>Mid-latitude frontal rain</a:t>
            </a:r>
            <a:endParaRPr lang="en-US" sz="1400" b="1" dirty="0">
              <a:solidFill>
                <a:srgbClr val="0266FF"/>
              </a:solidFill>
              <a:latin typeface="Aptos" panose="021100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EC65AC-3690-4311-29AC-67812CE2778B}"/>
              </a:ext>
            </a:extLst>
          </p:cNvPr>
          <p:cNvSpPr txBox="1"/>
          <p:nvPr/>
        </p:nvSpPr>
        <p:spPr>
          <a:xfrm>
            <a:off x="8698887" y="1590936"/>
            <a:ext cx="1079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sz="1400" b="1" dirty="0">
                <a:solidFill>
                  <a:srgbClr val="3225FF"/>
                </a:solidFill>
                <a:latin typeface="Helvetica" panose="020B0604020202020204" pitchFamily="34" charset="0"/>
              </a:rPr>
              <a:t>Thin cirrus</a:t>
            </a:r>
            <a:endParaRPr lang="en-US" sz="1400" b="1" dirty="0">
              <a:solidFill>
                <a:srgbClr val="3225FF"/>
              </a:solidFill>
              <a:latin typeface="Aptos" panose="021100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6059A8-21EF-8A63-6262-EA130BDC9F9F}"/>
              </a:ext>
            </a:extLst>
          </p:cNvPr>
          <p:cNvSpPr txBox="1"/>
          <p:nvPr/>
        </p:nvSpPr>
        <p:spPr>
          <a:xfrm>
            <a:off x="9630927" y="1597596"/>
            <a:ext cx="1572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sz="1400" b="1" dirty="0">
                <a:solidFill>
                  <a:srgbClr val="CA00FF"/>
                </a:solidFill>
                <a:latin typeface="Helvetica" panose="020B0604020202020204" pitchFamily="34" charset="0"/>
              </a:rPr>
              <a:t>Precipitating cirrus</a:t>
            </a:r>
            <a:endParaRPr lang="en-US" sz="1400" b="1" dirty="0">
              <a:solidFill>
                <a:srgbClr val="CA00FF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68FFFA-ED34-12E7-0104-E6EA409838CD}"/>
              </a:ext>
            </a:extLst>
          </p:cNvPr>
          <p:cNvSpPr txBox="1"/>
          <p:nvPr/>
        </p:nvSpPr>
        <p:spPr>
          <a:xfrm>
            <a:off x="11005053" y="1597596"/>
            <a:ext cx="1198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GB" sz="1400" b="1" dirty="0">
                <a:solidFill>
                  <a:srgbClr val="FF0099"/>
                </a:solidFill>
                <a:latin typeface="Helvetica" panose="020B0604020202020204" pitchFamily="34" charset="0"/>
              </a:rPr>
              <a:t>Mid-level </a:t>
            </a:r>
            <a:r>
              <a:rPr lang="en-GB" sz="1400" b="1" dirty="0" err="1">
                <a:solidFill>
                  <a:srgbClr val="FF0099"/>
                </a:solidFill>
                <a:latin typeface="Helvetica" panose="020B0604020202020204" pitchFamily="34" charset="0"/>
              </a:rPr>
              <a:t>precip</a:t>
            </a:r>
            <a:r>
              <a:rPr lang="en-GB" sz="1400" b="1" dirty="0">
                <a:solidFill>
                  <a:srgbClr val="FF0099"/>
                </a:solidFill>
                <a:latin typeface="Helvetica" panose="020B0604020202020204" pitchFamily="34" charset="0"/>
              </a:rPr>
              <a:t>.</a:t>
            </a:r>
            <a:endParaRPr lang="en-US" sz="1400" b="1" dirty="0">
              <a:solidFill>
                <a:srgbClr val="FF0099"/>
              </a:solidFill>
              <a:latin typeface="Aptos" panose="021100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B5E23B-B114-2D82-3EBB-90C87E52F805}"/>
              </a:ext>
            </a:extLst>
          </p:cNvPr>
          <p:cNvSpPr txBox="1"/>
          <p:nvPr/>
        </p:nvSpPr>
        <p:spPr>
          <a:xfrm rot="16200000">
            <a:off x="-386554" y="4616562"/>
            <a:ext cx="136815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799" b="1" dirty="0">
                <a:solidFill>
                  <a:prstClr val="black"/>
                </a:solidFill>
                <a:latin typeface="Aptos" panose="02110004020202020204"/>
              </a:rPr>
              <a:t>Shortwave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DE51EC-E91A-88A4-4300-2DB5D7C3C800}"/>
              </a:ext>
            </a:extLst>
          </p:cNvPr>
          <p:cNvSpPr txBox="1"/>
          <p:nvPr/>
        </p:nvSpPr>
        <p:spPr>
          <a:xfrm rot="16200000">
            <a:off x="-419885" y="5955440"/>
            <a:ext cx="136815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799" b="1" dirty="0">
                <a:solidFill>
                  <a:prstClr val="black"/>
                </a:solidFill>
                <a:latin typeface="Aptos" panose="02110004020202020204"/>
              </a:rPr>
              <a:t>Longwave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8DD7DB-A9F8-9CD5-1EE3-D8469908427A}"/>
              </a:ext>
            </a:extLst>
          </p:cNvPr>
          <p:cNvSpPr txBox="1"/>
          <p:nvPr/>
        </p:nvSpPr>
        <p:spPr>
          <a:xfrm>
            <a:off x="1006834" y="424388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-28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681378-4E65-5429-9CFB-9D5517384DE3}"/>
              </a:ext>
            </a:extLst>
          </p:cNvPr>
          <p:cNvSpPr txBox="1"/>
          <p:nvPr/>
        </p:nvSpPr>
        <p:spPr>
          <a:xfrm>
            <a:off x="2151991" y="424095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293AFF-BE48-A527-43B6-343095F7E793}"/>
              </a:ext>
            </a:extLst>
          </p:cNvPr>
          <p:cNvSpPr txBox="1"/>
          <p:nvPr/>
        </p:nvSpPr>
        <p:spPr>
          <a:xfrm>
            <a:off x="2901166" y="424909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+70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9D9354-0ED7-423E-9B73-29E63EEAA44C}"/>
              </a:ext>
            </a:extLst>
          </p:cNvPr>
          <p:cNvSpPr txBox="1"/>
          <p:nvPr/>
        </p:nvSpPr>
        <p:spPr>
          <a:xfrm>
            <a:off x="4042100" y="4243887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B4E6B4-7127-563E-0697-166C0D9F699C}"/>
              </a:ext>
            </a:extLst>
          </p:cNvPr>
          <p:cNvSpPr txBox="1"/>
          <p:nvPr/>
        </p:nvSpPr>
        <p:spPr>
          <a:xfrm>
            <a:off x="5684859" y="4256979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9FC6B9-39B1-7CCA-1A14-9321E3713EE3}"/>
              </a:ext>
            </a:extLst>
          </p:cNvPr>
          <p:cNvSpPr txBox="1"/>
          <p:nvPr/>
        </p:nvSpPr>
        <p:spPr>
          <a:xfrm>
            <a:off x="6893702" y="424855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9DE361-DD14-6592-8D8D-AB47368AD85A}"/>
              </a:ext>
            </a:extLst>
          </p:cNvPr>
          <p:cNvSpPr txBox="1"/>
          <p:nvPr/>
        </p:nvSpPr>
        <p:spPr>
          <a:xfrm>
            <a:off x="9238851" y="424155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C0AD7D-C1ED-66DB-FA0B-3C3023375704}"/>
              </a:ext>
            </a:extLst>
          </p:cNvPr>
          <p:cNvSpPr txBox="1"/>
          <p:nvPr/>
        </p:nvSpPr>
        <p:spPr>
          <a:xfrm>
            <a:off x="10373797" y="4250761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+58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BA25F1-1692-F1F7-60A8-1AEC032505F3}"/>
              </a:ext>
            </a:extLst>
          </p:cNvPr>
          <p:cNvSpPr txBox="1"/>
          <p:nvPr/>
        </p:nvSpPr>
        <p:spPr>
          <a:xfrm>
            <a:off x="11506638" y="424855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+4.1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517260-10CA-2523-5D2C-AB410CCD3409}"/>
              </a:ext>
            </a:extLst>
          </p:cNvPr>
          <p:cNvSpPr txBox="1"/>
          <p:nvPr/>
        </p:nvSpPr>
        <p:spPr>
          <a:xfrm>
            <a:off x="8075577" y="424446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0A6DF-8916-AF00-89BA-2818B8A99ECC}"/>
              </a:ext>
            </a:extLst>
          </p:cNvPr>
          <p:cNvSpPr txBox="1"/>
          <p:nvPr/>
        </p:nvSpPr>
        <p:spPr>
          <a:xfrm>
            <a:off x="950375" y="5650650"/>
            <a:ext cx="50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C14A17-DDDD-E40F-CA23-819F93DF3CC0}"/>
              </a:ext>
            </a:extLst>
          </p:cNvPr>
          <p:cNvSpPr txBox="1"/>
          <p:nvPr/>
        </p:nvSpPr>
        <p:spPr>
          <a:xfrm>
            <a:off x="1699550" y="565879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357C81-B51C-8D55-416C-3C30884F7E31}"/>
              </a:ext>
            </a:extLst>
          </p:cNvPr>
          <p:cNvSpPr txBox="1"/>
          <p:nvPr/>
        </p:nvSpPr>
        <p:spPr>
          <a:xfrm>
            <a:off x="3341645" y="565358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-29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AE3DF8-D4C4-4ED0-47F5-01A61ED95899}"/>
              </a:ext>
            </a:extLst>
          </p:cNvPr>
          <p:cNvSpPr txBox="1"/>
          <p:nvPr/>
        </p:nvSpPr>
        <p:spPr>
          <a:xfrm>
            <a:off x="4483243" y="566667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11A7D9-0EB5-2DE8-F3B2-6E98C05E6079}"/>
              </a:ext>
            </a:extLst>
          </p:cNvPr>
          <p:cNvSpPr txBox="1"/>
          <p:nvPr/>
        </p:nvSpPr>
        <p:spPr>
          <a:xfrm>
            <a:off x="5692086" y="565825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-0.2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64B122-75F2-FB73-114A-845244FBD41F}"/>
              </a:ext>
            </a:extLst>
          </p:cNvPr>
          <p:cNvSpPr txBox="1"/>
          <p:nvPr/>
        </p:nvSpPr>
        <p:spPr>
          <a:xfrm>
            <a:off x="9197821" y="5651253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+2.1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93E49-6FA1-3E0F-88A1-3EE9C28D0B52}"/>
              </a:ext>
            </a:extLst>
          </p:cNvPr>
          <p:cNvSpPr txBox="1"/>
          <p:nvPr/>
        </p:nvSpPr>
        <p:spPr>
          <a:xfrm>
            <a:off x="10411895" y="566045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3B46AD-61F9-1C24-38B8-74730DFD8209}"/>
              </a:ext>
            </a:extLst>
          </p:cNvPr>
          <p:cNvSpPr txBox="1"/>
          <p:nvPr/>
        </p:nvSpPr>
        <p:spPr>
          <a:xfrm>
            <a:off x="11571112" y="565825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-1.3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081448-2B25-4F3F-B17E-5982607DBA5E}"/>
              </a:ext>
            </a:extLst>
          </p:cNvPr>
          <p:cNvSpPr txBox="1"/>
          <p:nvPr/>
        </p:nvSpPr>
        <p:spPr>
          <a:xfrm>
            <a:off x="6794850" y="5663113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+3.4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BFB1CF-BFDB-6973-E705-93D02EFC6FFB}"/>
              </a:ext>
            </a:extLst>
          </p:cNvPr>
          <p:cNvSpPr txBox="1"/>
          <p:nvPr/>
        </p:nvSpPr>
        <p:spPr>
          <a:xfrm>
            <a:off x="7967889" y="564782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+0.3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25656B-50D3-7655-9DD4-D34207371637}"/>
              </a:ext>
            </a:extLst>
          </p:cNvPr>
          <p:cNvSpPr txBox="1"/>
          <p:nvPr/>
        </p:nvSpPr>
        <p:spPr>
          <a:xfrm>
            <a:off x="7680959" y="146095"/>
            <a:ext cx="4340769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16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5" b="0" i="0" u="none" strike="noStrike" kern="1200" cap="none" spc="0" normalizeH="0" baseline="0" noProof="0" dirty="0">
                <a:ln>
                  <a:noFill/>
                </a:ln>
                <a:solidFill>
                  <a:srgbClr val="8096A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Mark Fielding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5B040F-81D2-D2D1-FFF8-821292DC309A}"/>
              </a:ext>
            </a:extLst>
          </p:cNvPr>
          <p:cNvSpPr/>
          <p:nvPr/>
        </p:nvSpPr>
        <p:spPr>
          <a:xfrm>
            <a:off x="9813613" y="4196661"/>
            <a:ext cx="1212955" cy="2627472"/>
          </a:xfrm>
          <a:prstGeom prst="rect">
            <a:avLst/>
          </a:prstGeom>
          <a:noFill/>
          <a:ln w="25400">
            <a:solidFill>
              <a:srgbClr val="02B9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230B51-F166-6D2C-7485-3D7EBEAD5BB1}"/>
              </a:ext>
            </a:extLst>
          </p:cNvPr>
          <p:cNvSpPr/>
          <p:nvPr/>
        </p:nvSpPr>
        <p:spPr>
          <a:xfrm>
            <a:off x="2757941" y="4188635"/>
            <a:ext cx="2306299" cy="26354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5728CBC8-CAA7-4071-9A7F-DE59D54759B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715c95-b911-42b3-8126-9e6d7eb3f0dc" xsi:nil="true"/>
    <lcf76f155ced4ddcb4097134ff3c332f xmlns="34da5c7c-42ce-4f97-8e89-5ab6a0675279">
      <Terms xmlns="http://schemas.microsoft.com/office/infopath/2007/PartnerControls"/>
    </lcf76f155ced4ddcb4097134ff3c332f>
    <_dlc_DocId xmlns="3b715c95-b911-42b3-8126-9e6d7eb3f0dc">ZUXVPJ72JVYN-308980409-14</_dlc_DocId>
    <_dlc_DocIdUrl xmlns="3b715c95-b911-42b3-8126-9e6d7eb3f0dc">
      <Url>https://ecmwf.sharepoint.com/sites/templates/_layouts/15/DocIdRedir.aspx?ID=ZUXVPJ72JVYN-308980409-14</Url>
      <Description>ZUXVPJ72JVYN-308980409-14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BE5B23F872F249BA78B9EED1161059" ma:contentTypeVersion="10" ma:contentTypeDescription="Create a new document." ma:contentTypeScope="" ma:versionID="25fab8bf07a7e3a25727b8e11abd01d1">
  <xsd:schema xmlns:xsd="http://www.w3.org/2001/XMLSchema" xmlns:xs="http://www.w3.org/2001/XMLSchema" xmlns:p="http://schemas.microsoft.com/office/2006/metadata/properties" xmlns:ns2="34da5c7c-42ce-4f97-8e89-5ab6a0675279" xmlns:ns3="3b715c95-b911-42b3-8126-9e6d7eb3f0dc" targetNamespace="http://schemas.microsoft.com/office/2006/metadata/properties" ma:root="true" ma:fieldsID="b9c2926da8c2155b7fea994d3382d458" ns2:_="" ns3:_="">
    <xsd:import namespace="34da5c7c-42ce-4f97-8e89-5ab6a0675279"/>
    <xsd:import namespace="3b715c95-b911-42b3-8126-9e6d7eb3f0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a5c7c-42ce-4f97-8e89-5ab6a0675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cf7ce8-6a73-4870-b03b-717f0b586e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15c95-b911-42b3-8126-9e6d7eb3f0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16a6648-1e96-4828-bd7b-a115050f65f6}" ma:internalName="TaxCatchAll" ma:showField="CatchAllData" ma:web="3b715c95-b911-42b3-8126-9e6d7eb3f0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940C50-C4CE-40EC-9E91-05D71EB15BD4}">
  <ds:schemaRefs>
    <ds:schemaRef ds:uri="http://schemas.microsoft.com/office/infopath/2007/PartnerControls"/>
    <ds:schemaRef ds:uri="http://purl.org/dc/dcmitype/"/>
    <ds:schemaRef ds:uri="3b715c95-b911-42b3-8126-9e6d7eb3f0dc"/>
    <ds:schemaRef ds:uri="http://www.w3.org/XML/1998/namespace"/>
    <ds:schemaRef ds:uri="http://purl.org/dc/terms/"/>
    <ds:schemaRef ds:uri="34da5c7c-42ce-4f97-8e89-5ab6a0675279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F4FCF79-45E3-4FE6-A7E3-979A64AFA10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1CADD64-E79A-425E-8D98-807DB4C5A3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da5c7c-42ce-4f97-8e89-5ab6a0675279"/>
    <ds:schemaRef ds:uri="3b715c95-b911-42b3-8126-9e6d7eb3f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1C7391A-24E9-458E-ACEF-7669EE83A25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1b711c6-aab7-4d36-9ffb-ac0357bc20ba}" enabled="0" method="" siteId="{21b711c6-aab7-4d36-9ffb-ac0357bc20b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ECMWF Light 16:9 blue</Template>
  <TotalTime>16844</TotalTime>
  <Words>1159</Words>
  <Application>Microsoft Macintosh PowerPoint</Application>
  <PresentationFormat>Custom</PresentationFormat>
  <Paragraphs>199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Courier New</vt:lpstr>
      <vt:lpstr>Helvetica</vt:lpstr>
      <vt:lpstr>System Font Regular</vt:lpstr>
      <vt:lpstr>Verdana</vt:lpstr>
      <vt:lpstr>ECMWF Light 16:9 blue</vt:lpstr>
      <vt:lpstr>ESA_Presentation_CLEAR</vt:lpstr>
      <vt:lpstr>Office Theme</vt:lpstr>
      <vt:lpstr>PowerPoint Presentation</vt:lpstr>
      <vt:lpstr>Overview</vt:lpstr>
      <vt:lpstr>Evaluating CAMS aerosols in India, 8 April 2025</vt:lpstr>
      <vt:lpstr>Evaluating CAMS aerosols in Vietnam, Laos &amp; Cambodia, 27 March 2025</vt:lpstr>
      <vt:lpstr>Improving ice/snow fall speed in the ECMWF model</vt:lpstr>
      <vt:lpstr>Evaluating ECMWF cloud fraction</vt:lpstr>
      <vt:lpstr>Evaluating cloud fraction August-September 2024 (ECOMIP period)</vt:lpstr>
      <vt:lpstr>Skill versus lead-time</vt:lpstr>
      <vt:lpstr>Regime-dependent net-radiation biases in the ECMWF model</vt:lpstr>
      <vt:lpstr>16 June 2025</vt:lpstr>
      <vt:lpstr>16 June 2025</vt:lpstr>
      <vt:lpstr>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Retrieved cloud &amp; precipitation</vt:lpstr>
      <vt:lpstr>Equivalent ECMWF forecast</vt:lpstr>
      <vt:lpstr>Towards radiative closure</vt:lpstr>
      <vt:lpstr>Towards radiative closure… and evaluation of ECMWF radiation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Robin Hogan</dc:creator>
  <cp:lastModifiedBy>Robin Hogan</cp:lastModifiedBy>
  <cp:revision>3</cp:revision>
  <cp:lastPrinted>2014-11-19T12:15:44Z</cp:lastPrinted>
  <dcterms:created xsi:type="dcterms:W3CDTF">2025-03-20T17:39:29Z</dcterms:created>
  <dcterms:modified xsi:type="dcterms:W3CDTF">2025-06-25T11:45:36Z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0x01010079BE5B23F872F249BA78B9EED1161059</vt:lpwstr>
  </property>
  <property fmtid="{D5CDD505-2E9C-101B-9397-08002B2CF9AE}" pid="3" name="Order">
    <vt:r8>1400</vt:r8>
  </property>
  <property fmtid="{D5CDD505-2E9C-101B-9397-08002B2CF9AE}" pid="4" name="_dlc_DocIdItemGuid">
    <vt:lpwstr>f3292dc5-5bd6-5895-bef3-864e095b01f2</vt:lpwstr>
  </property>
</Properties>
</file>