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2" r:id="rId3"/>
    <p:sldId id="946" r:id="rId4"/>
    <p:sldId id="584" r:id="rId5"/>
    <p:sldId id="535" r:id="rId6"/>
    <p:sldId id="11578" r:id="rId7"/>
    <p:sldId id="11581" r:id="rId8"/>
    <p:sldId id="11568" r:id="rId9"/>
    <p:sldId id="11569" r:id="rId10"/>
    <p:sldId id="11572" r:id="rId11"/>
    <p:sldId id="11567" r:id="rId12"/>
    <p:sldId id="11584" r:id="rId13"/>
    <p:sldId id="286" r:id="rId14"/>
    <p:sldId id="585" r:id="rId15"/>
    <p:sldId id="11575" r:id="rId16"/>
    <p:sldId id="263" r:id="rId17"/>
    <p:sldId id="11576" r:id="rId18"/>
    <p:sldId id="11547" r:id="rId19"/>
    <p:sldId id="11559" r:id="rId20"/>
    <p:sldId id="11583" r:id="rId21"/>
    <p:sldId id="11582" r:id="rId22"/>
    <p:sldId id="115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38AA01-509F-074E-9334-FBADC6063646}" v="3267" dt="2025-11-29T17:12:50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9" autoAdjust="0"/>
    <p:restoredTop sz="96132"/>
  </p:normalViewPr>
  <p:slideViewPr>
    <p:cSldViewPr snapToGrid="0">
      <p:cViewPr>
        <p:scale>
          <a:sx n="130" d="100"/>
          <a:sy n="130" d="100"/>
        </p:scale>
        <p:origin x="96" y="-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6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57B4490-8D66-C76E-EB83-27049A924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5048FB-0485-DA99-861E-FFD0DE50F8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EC9F9-DFE5-43F3-898D-239F3730C795}" type="datetimeFigureOut">
              <a:rPr kumimoji="1" lang="ja-JP" altLang="en-US" smtClean="0"/>
              <a:t>2025/11/26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AD82406-F24C-AA79-EF7B-FE1388C2F5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43A25ED-7BA4-D1EE-31B4-DFF4B8B63D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C8537-E849-4F3A-A071-178E482B2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428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2CD4C-CDF0-4948-8BF4-22F268C3A877}" type="datetimeFigureOut">
              <a:rPr kumimoji="1" lang="ja-JP" altLang="en-US" smtClean="0"/>
              <a:t>2025/11/26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5FB28-8598-4F76-95A7-00A6035F0A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13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5FB28-8598-4F76-95A7-00A6035F0AB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946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3250-D53A-6232-02D0-736C9E3DD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E7684-171A-A89B-5EFF-FBC4200B2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343DD-D21B-8870-0071-DB343DB7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5B65-F102-2C8A-B5D3-4E8627E0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32689-832A-3F10-8989-BEDB87EB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F4A97-4830-C00E-2B69-9953FD378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3" y="428"/>
            <a:ext cx="12190474" cy="68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E08AD-4C26-1213-3194-E1764FA7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E7D4B-8137-A8F3-D7A4-B927EFA00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253E-6C94-ADFF-52B2-C8B5486B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14885-1350-3057-37F3-CCDC43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B948D-CFF1-96D6-CF3D-2D53DE35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69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94939-FDCD-3AA3-7FFF-EB28429D8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716CF-BC9B-1E94-59E8-2ACAC436B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079BC-FDB2-A02D-2A8E-BAE58321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C99E-1729-9B94-3ED5-F652C3D7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76316-9EE7-9643-3D9B-3E6F9534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112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8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7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4893" indent="-284893">
              <a:buClr>
                <a:srgbClr val="00AE9C"/>
              </a:buClr>
              <a:buFont typeface="Courier New" panose="02070309020205020404" pitchFamily="49" charset="0"/>
              <a:buChar char="o"/>
              <a:defRPr sz="1795">
                <a:solidFill>
                  <a:schemeClr val="tx1"/>
                </a:solidFill>
              </a:defRPr>
            </a:lvl1pPr>
            <a:lvl2pPr marL="626764" indent="-182015">
              <a:buFont typeface="Arial" panose="020B0604020202020204" pitchFamily="34" charset="0"/>
              <a:buChar char="•"/>
              <a:tabLst/>
              <a:defRPr sz="1595">
                <a:solidFill>
                  <a:schemeClr val="tx1"/>
                </a:solidFill>
              </a:defRPr>
            </a:lvl2pPr>
            <a:lvl3pPr marL="930650" indent="-212087">
              <a:buFont typeface="System Font Regular"/>
              <a:buChar char="-"/>
              <a:tabLst/>
              <a:defRPr sz="1396">
                <a:solidFill>
                  <a:schemeClr val="tx1"/>
                </a:solidFill>
              </a:defRPr>
            </a:lvl3pPr>
            <a:lvl4pPr marL="1204464" indent="-182015">
              <a:buFont typeface="Arial" panose="020B0604020202020204" pitchFamily="34" charset="0"/>
              <a:buChar char="•"/>
              <a:tabLst/>
              <a:defRPr sz="1196">
                <a:solidFill>
                  <a:schemeClr val="tx1"/>
                </a:solidFill>
              </a:defRPr>
            </a:lvl4pPr>
            <a:lvl5pPr>
              <a:defRPr sz="1795">
                <a:solidFill>
                  <a:schemeClr val="tx1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36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6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2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6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2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3" y="360000"/>
            <a:ext cx="787165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2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6293597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04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7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058985-2CCA-E18C-D7B8-B55F34D0F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9"/>
            <a:ext cx="12190472" cy="6857141"/>
          </a:xfrm>
          <a:prstGeom prst="rect">
            <a:avLst/>
          </a:prstGeom>
        </p:spPr>
      </p:pic>
      <p:sp>
        <p:nvSpPr>
          <p:cNvPr id="9" name="タイトル 8">
            <a:extLst>
              <a:ext uri="{FF2B5EF4-FFF2-40B4-BE49-F238E27FC236}">
                <a16:creationId xmlns:a16="http://schemas.microsoft.com/office/drawing/2014/main" id="{E14BA5AC-5D93-8C02-20F8-A0DB442C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228" y="261650"/>
            <a:ext cx="9036136" cy="538674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>
              <a:defRPr lang="ja-JP" altLang="en-US" sz="3200" b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50800" dist="25400" dir="2700000" algn="tl" rotWithShape="0">
                    <a:prstClr val="black">
                      <a:alpha val="9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altLang="ja-JP" dirty="0"/>
              <a:t>Enter Title Here</a:t>
            </a:r>
            <a:endParaRPr lang="en-GB" altLang="ja-JP" sz="3200" b="0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50800" dist="25400" dir="2700000" algn="tl" rotWithShape="0">
                  <a:prstClr val="black">
                    <a:alpha val="9000"/>
                  </a:prstClr>
                </a:outerShdw>
              </a:effectLst>
              <a:latin typeface="NotesEsa" panose="02000506030000020004" pitchFamily="2" charset="0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44219623-19DD-1CF0-E83C-8F236431350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00228" y="1258645"/>
            <a:ext cx="11816064" cy="5097705"/>
          </a:xfrm>
          <a:effectLst/>
        </p:spPr>
        <p:txBody>
          <a:bodyPr>
            <a:normAutofit/>
          </a:bodyPr>
          <a:lstStyle>
            <a:lvl1pPr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ja-JP" dirty="0"/>
              <a:t>Enter text</a:t>
            </a:r>
            <a:endParaRPr kumimoji="1" lang="ja-JP" altLang="en-US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902A46AE-E4E1-AAE8-862A-B7D232F7A2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52991" y="6424397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‹#›</a:t>
            </a:fld>
            <a:endParaRPr lang="en-GB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505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5D19-C6BE-2C94-2416-02C894F7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455E1-D6C3-C8CF-F04C-EC1FDC6F7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8863C-42B3-C139-CB34-66604B9B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61ECF-2534-F80B-2CDE-EF24C4DB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270A8-6F3F-25F0-6232-9FAF84F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6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6624-34EA-9996-52B0-FF2011F9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D5720-857C-30D9-FAC9-DC9432D85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95C21-0EB9-003F-7E4B-EECDBEBD8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551AE-B0EF-EA1E-76B1-59742A80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F85D6-A6B1-C2CC-B43B-C7EF8BA6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17B9C-F43F-C580-F31A-8F4BCFF9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7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AC6B-63F4-0D2F-E24E-8CF70CFB3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93FA9-2AB1-CEBD-5278-DD0EDC04C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8CD0-576E-D325-FE7A-A490195FC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C0B72-4FB7-6B00-4C66-49D66C863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B2CD-C278-D305-8378-9BD449EA0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5BE88-7A1E-17CD-59DF-3CD816D6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47533-1862-67D9-1371-E001D46B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F64E93-9D19-3FBD-CD58-60DD5310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52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467F-3DF7-20AD-2897-CA6F5A7B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1B65DF-C953-35CB-B6AC-33C0F9D49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86B0B-31D7-C19D-89D3-F658FF3E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08ACE-09FE-63F4-ED7E-E2B2B0FF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7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7397B-D8C8-9B66-74ED-AA50AEC2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09BDF-8911-1141-DBB0-F244F70D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D10C3-9E21-AFC0-CD77-2CB85F25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5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B47E-7F47-D494-EAE6-A4A208CF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8BBAE-DFB3-903F-26AB-C16A2983C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ED71E-EFF8-DDB0-6136-ABBEE1F00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944B1-F8D4-FF23-95F1-31C23E0E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8B274-8FB9-9198-7880-B4A018BD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10036-4B42-C782-27ED-3B0944A3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7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5BDD-3814-B095-0B0D-ABF55F18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3C4A4-5EFB-01FB-E259-41030EF5C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09613-9E79-F3F3-EFA3-0687EB4FA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157B0-E7B7-10B5-0899-ABA821F9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409BE-5B67-1150-182F-20A0197B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872C5-9BF2-090B-3DE4-831D6E2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7F4E9-92D6-4B62-AB29-8B21DE6DA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2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8095C-2E41-4502-C5DB-3E220D99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3FDC9-E8B7-1713-86BA-34ADCC607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61C91-470E-A1B1-33A7-5E6E59BA0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>
              <a:ea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926D9-8620-9536-F745-3AE0E9BB5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C1E09-360B-9C6C-5132-BD8004115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‹#›</a:t>
            </a:fld>
            <a:endParaRPr lang="en-GB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0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lh7-rt.googleusercontent.com/docsz/AD_4nXesc2lKbXUwpu9FodJkRBTSWUqnjTpZhiCYcbylAiNIFjeFLJ_vdDL3sEV-50d7DcP8amPAMCUOzyTp7JinrRkMv590KBNq47-Rbol80im2WOZuExexMXklwCwJ6_mwhR0ZoGQ?key=Cpd2enPKJkI4Z-MVXD4YAA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lh7-rt.googleusercontent.com/docsz/AD_4nXdnryT0cnu5uJLk0av40D0H4qThgcIM7pl1qbZOALXdVJN8V4OJDOyIsdHgOxjKe98Gb4aTYwX2omWbiephbuZJg7IyiJ144VZ3_kWB-xEclL1OYmT4Aihz_e9FIxD55lr7ktI?key=Cpd2enPKJkI4Z-MVXD4YAA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BD6BA8-15BE-99B1-F01F-62127DA5A247}"/>
              </a:ext>
            </a:extLst>
          </p:cNvPr>
          <p:cNvSpPr txBox="1"/>
          <p:nvPr/>
        </p:nvSpPr>
        <p:spPr>
          <a:xfrm>
            <a:off x="344035" y="172250"/>
            <a:ext cx="11618066" cy="175432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ja-JP" altLang="en-US" sz="3200" b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NotesEsa" panose="02000506030000020004" pitchFamily="2" charset="0"/>
              </a:defRPr>
            </a:lvl1pPr>
          </a:lstStyle>
          <a:p>
            <a:pPr algn="r"/>
            <a:r>
              <a:rPr lang="en-US" altLang="ja-JP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EarthCARE</a:t>
            </a:r>
            <a:r>
              <a:rPr lang="en-US" altLang="ja-JP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/>
            <a:r>
              <a:rPr lang="en-US" altLang="ja-JP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Unravelling the mysteries of clouds and aerosols </a:t>
            </a:r>
            <a:endParaRPr lang="en-GB" altLang="ja-JP" sz="4000" b="1" dirty="0">
              <a:effectLst>
                <a:glow rad="88900">
                  <a:schemeClr val="tx2"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55DB0-733F-86F9-156D-E60661EE1C86}"/>
              </a:ext>
            </a:extLst>
          </p:cNvPr>
          <p:cNvSpPr txBox="1"/>
          <p:nvPr/>
        </p:nvSpPr>
        <p:spPr>
          <a:xfrm>
            <a:off x="344036" y="2185122"/>
            <a:ext cx="11618065" cy="86793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NotesEsa" panose="02000506030000020004" pitchFamily="2" charset="0"/>
              </a:defRPr>
            </a:lvl1pPr>
          </a:lstStyle>
          <a:p>
            <a:pPr algn="r"/>
            <a:r>
              <a:rPr lang="en-GB" altLang="ja-JP" sz="2800" u="sng" dirty="0">
                <a:effectLst>
                  <a:glow rad="88900">
                    <a:schemeClr val="tx2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Robin J. Hogan</a:t>
            </a:r>
            <a:r>
              <a:rPr lang="en-GB" altLang="ja-JP" sz="2800" dirty="0">
                <a:effectLst>
                  <a:glow rad="88900">
                    <a:schemeClr val="tx2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many others</a:t>
            </a:r>
            <a:br>
              <a:rPr lang="en-GB" altLang="ja-JP" sz="2800" i="1" dirty="0">
                <a:effectLst>
                  <a:glow rad="88900">
                    <a:schemeClr val="tx2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ja-JP" sz="2800" i="1" dirty="0">
                <a:effectLst>
                  <a:glow rad="88900">
                    <a:schemeClr val="tx2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ECMWF and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139958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BF6B2-68F0-58A4-514C-8D7572CD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08C2A3FB-B10F-5F52-4CDC-E7B911A7E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5" b="38962"/>
          <a:stretch>
            <a:fillRect/>
          </a:stretch>
        </p:blipFill>
        <p:spPr bwMode="auto">
          <a:xfrm>
            <a:off x="6170035" y="3445832"/>
            <a:ext cx="5846256" cy="13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4F7AC5B3-1126-EB9E-D16E-C61C5D17A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89"/>
          <a:stretch>
            <a:fillRect/>
          </a:stretch>
        </p:blipFill>
        <p:spPr bwMode="auto">
          <a:xfrm>
            <a:off x="6170035" y="2142007"/>
            <a:ext cx="5846256" cy="13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CDE962C9-5D95-3893-4262-023CA01FA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1"/>
          <a:stretch>
            <a:fillRect/>
          </a:stretch>
        </p:blipFill>
        <p:spPr bwMode="auto">
          <a:xfrm>
            <a:off x="6170035" y="4754876"/>
            <a:ext cx="5846256" cy="15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82719-2431-0262-441C-91EDE8A6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Influence of gravity waves on cloud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46E38-00E9-1EFA-1E3B-12AD584B5C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48155" y="1038942"/>
            <a:ext cx="6068136" cy="5875330"/>
          </a:xfrm>
        </p:spPr>
        <p:txBody>
          <a:bodyPr>
            <a:normAutofit/>
          </a:bodyPr>
          <a:lstStyle/>
          <a:p>
            <a:r>
              <a:rPr lang="en-US" sz="1600" dirty="0"/>
              <a:t>Gravity waves coincide with strong lidar backscatter at -45°C (so due to ice) and sharp drop in thermal emission</a:t>
            </a:r>
          </a:p>
          <a:p>
            <a:r>
              <a:rPr lang="en-US" sz="1600" dirty="0"/>
              <a:t>ACM-CAP: mean particle diameter drops from ~200 to ~40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m while number concentration increases by over two orders of magnitude!</a:t>
            </a:r>
          </a:p>
          <a:p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common is this globally? What’s its radiative impact? Is this process represented in models?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C10C09-A4E9-0B92-5F83-9DBA0EBC4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" y="-173489"/>
            <a:ext cx="184179" cy="36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167" tIns="45583" rIns="91167" bIns="45583" numCol="1" anchor="ctr" anchorCtr="0" compatLnSpc="1">
            <a:prstTxWarp prst="textNoShape">
              <a:avLst/>
            </a:prstTxWarp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003249"/>
              </a:solidFill>
              <a:latin typeface="Verdana" pitchFamily="34" charset="0"/>
            </a:endParaRPr>
          </a:p>
        </p:txBody>
      </p:sp>
      <p:pic>
        <p:nvPicPr>
          <p:cNvPr id="1025" name="Picture 3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51241888-FC68-EF6D-E6E0-B8821FDF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941"/>
            <a:ext cx="5525043" cy="58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903A5-6407-EC11-8C0B-E318F838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537" y="-84855"/>
            <a:ext cx="184179" cy="36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167" tIns="45583" rIns="91167" bIns="45583" numCol="1" anchor="ctr" anchorCtr="0" compatLnSpc="1">
            <a:prstTxWarp prst="textNoShape">
              <a:avLst/>
            </a:prstTxWarp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003249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31613-451B-845E-CBA3-D9C912BC6227}"/>
              </a:ext>
            </a:extLst>
          </p:cNvPr>
          <p:cNvSpPr txBox="1"/>
          <p:nvPr/>
        </p:nvSpPr>
        <p:spPr>
          <a:xfrm>
            <a:off x="7798850" y="193972"/>
            <a:ext cx="1930396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r>
              <a:rPr lang="en-US" sz="1595" dirty="0">
                <a:solidFill>
                  <a:srgbClr val="FFFF00"/>
                </a:solidFill>
                <a:latin typeface="Verdana" pitchFamily="34" charset="0"/>
              </a:rPr>
              <a:t>Shannon Mason (ECMWF)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646EE-2E9B-9233-EEF4-7C91CD5BD936}"/>
              </a:ext>
            </a:extLst>
          </p:cNvPr>
          <p:cNvSpPr txBox="1"/>
          <p:nvPr/>
        </p:nvSpPr>
        <p:spPr>
          <a:xfrm>
            <a:off x="6405468" y="2703108"/>
            <a:ext cx="290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7E8E3">
                    <a:lumMod val="10000"/>
                  </a:srgbClr>
                </a:solidFill>
                <a:latin typeface="Verdana" pitchFamily="34" charset="0"/>
              </a:rPr>
              <a:t>Ice water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57C66-75B6-3D37-3395-9FA797BCD194}"/>
              </a:ext>
            </a:extLst>
          </p:cNvPr>
          <p:cNvSpPr txBox="1"/>
          <p:nvPr/>
        </p:nvSpPr>
        <p:spPr>
          <a:xfrm>
            <a:off x="6405468" y="3998140"/>
            <a:ext cx="1592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7E8E3">
                    <a:lumMod val="10000"/>
                  </a:srgbClr>
                </a:solidFill>
                <a:latin typeface="Verdana" pitchFamily="34" charset="0"/>
              </a:rPr>
              <a:t>Diameter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854A1-CDD4-774A-0D83-E500E6D848AC}"/>
              </a:ext>
            </a:extLst>
          </p:cNvPr>
          <p:cNvSpPr txBox="1"/>
          <p:nvPr/>
        </p:nvSpPr>
        <p:spPr>
          <a:xfrm>
            <a:off x="6522452" y="5068453"/>
            <a:ext cx="3268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5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7E8E3">
                    <a:lumMod val="10000"/>
                  </a:srgbClr>
                </a:solidFill>
                <a:latin typeface="Verdana" pitchFamily="34" charset="0"/>
              </a:rPr>
              <a:t>Number concentration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A33E6F-A3B2-CFE1-29CE-3686D3CDD00B}"/>
              </a:ext>
            </a:extLst>
          </p:cNvPr>
          <p:cNvSpPr/>
          <p:nvPr/>
        </p:nvSpPr>
        <p:spPr>
          <a:xfrm rot="21448912">
            <a:off x="7617747" y="5384774"/>
            <a:ext cx="3380504" cy="40432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57" fontAlgn="base">
              <a:spcBef>
                <a:spcPct val="0"/>
              </a:spcBef>
              <a:spcAft>
                <a:spcPct val="0"/>
              </a:spcAft>
            </a:pPr>
            <a:endParaRPr lang="en-US" sz="1795" dirty="0">
              <a:solidFill>
                <a:srgbClr val="FEFFFF"/>
              </a:solidFill>
              <a:latin typeface="Arial" panose="020B060402020202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6A7DCB-FFEB-3713-8A39-D61C0443592F}"/>
              </a:ext>
            </a:extLst>
          </p:cNvPr>
          <p:cNvSpPr/>
          <p:nvPr/>
        </p:nvSpPr>
        <p:spPr>
          <a:xfrm rot="21419185">
            <a:off x="7546113" y="4074892"/>
            <a:ext cx="3380504" cy="40432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57" fontAlgn="base">
              <a:spcBef>
                <a:spcPct val="0"/>
              </a:spcBef>
              <a:spcAft>
                <a:spcPct val="0"/>
              </a:spcAft>
            </a:pPr>
            <a:endParaRPr lang="en-US" sz="1795" dirty="0">
              <a:solidFill>
                <a:srgbClr val="FE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88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F1CD-0EBF-E2AF-2794-10D50469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Doppler improves model fall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EA7A7-B5C7-1518-AD1F-598D18F9E3B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5452" y="174936"/>
            <a:ext cx="3269563" cy="788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Rebecca Murray-Watson (ECMWF)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Shuhei </a:t>
            </a:r>
            <a:r>
              <a:rPr lang="en-US" sz="1800" dirty="0" err="1">
                <a:solidFill>
                  <a:srgbClr val="FFFF00"/>
                </a:solidFill>
              </a:rPr>
              <a:t>Matsugishi</a:t>
            </a:r>
            <a:r>
              <a:rPr lang="en-US" sz="1800" dirty="0">
                <a:solidFill>
                  <a:srgbClr val="FFFF00"/>
                </a:solidFill>
              </a:rPr>
              <a:t> (U. Tokyo)</a:t>
            </a:r>
          </a:p>
          <a:p>
            <a:pPr marL="0" indent="0">
              <a:buNone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D733-BC0E-68E7-06F7-F8C3DECBD0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56533-BABE-1509-36DA-9CB4DCF7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4" t="42280" r="50997" b="28185"/>
          <a:stretch>
            <a:fillRect/>
          </a:stretch>
        </p:blipFill>
        <p:spPr>
          <a:xfrm>
            <a:off x="262846" y="3763496"/>
            <a:ext cx="7599411" cy="3074618"/>
          </a:xfrm>
          <a:prstGeom prst="rect">
            <a:avLst/>
          </a:prstGeom>
        </p:spPr>
      </p:pic>
      <p:pic>
        <p:nvPicPr>
          <p:cNvPr id="6" name="Picture 5" descr="A comparison of a diagram&#10;&#10;AI-generated content may be incorrect.">
            <a:extLst>
              <a:ext uri="{FF2B5EF4-FFF2-40B4-BE49-F238E27FC236}">
                <a16:creationId xmlns:a16="http://schemas.microsoft.com/office/drawing/2014/main" id="{B49207FE-B4C4-1AA3-5087-747F1606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6" t="53590" r="16120" b="5198"/>
          <a:stretch>
            <a:fillRect/>
          </a:stretch>
        </p:blipFill>
        <p:spPr>
          <a:xfrm>
            <a:off x="7917679" y="1323705"/>
            <a:ext cx="4011478" cy="2439790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1628743E-B98B-093D-BC1A-ED6F2FBD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11" t="53476" r="24309" b="5312"/>
          <a:stretch>
            <a:fillRect/>
          </a:stretch>
        </p:blipFill>
        <p:spPr>
          <a:xfrm>
            <a:off x="4343994" y="1323705"/>
            <a:ext cx="3518262" cy="2439790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2BF6D0C1-5F75-742D-E242-864DF331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94" t="11552" r="23180" b="49728"/>
          <a:stretch>
            <a:fillRect/>
          </a:stretch>
        </p:blipFill>
        <p:spPr>
          <a:xfrm>
            <a:off x="433834" y="1323706"/>
            <a:ext cx="3895913" cy="229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8297C5-5DDC-67D9-43A1-630230C541ED}"/>
              </a:ext>
            </a:extLst>
          </p:cNvPr>
          <p:cNvSpPr txBox="1"/>
          <p:nvPr/>
        </p:nvSpPr>
        <p:spPr>
          <a:xfrm>
            <a:off x="1596959" y="986901"/>
            <a:ext cx="1457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EarthCARE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994EC-CB9A-1C2D-BE57-3F56CC107D39}"/>
              </a:ext>
            </a:extLst>
          </p:cNvPr>
          <p:cNvSpPr txBox="1"/>
          <p:nvPr/>
        </p:nvSpPr>
        <p:spPr>
          <a:xfrm>
            <a:off x="5217693" y="986901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IFS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55827-7C84-AE32-73B9-7E7EAD400B66}"/>
              </a:ext>
            </a:extLst>
          </p:cNvPr>
          <p:cNvSpPr txBox="1"/>
          <p:nvPr/>
        </p:nvSpPr>
        <p:spPr>
          <a:xfrm>
            <a:off x="7943806" y="986901"/>
            <a:ext cx="333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IFS improved microphysics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7C7FC-26D5-7BA2-B243-61B1FB7D4195}"/>
              </a:ext>
            </a:extLst>
          </p:cNvPr>
          <p:cNvSpPr txBox="1"/>
          <p:nvPr/>
        </p:nvSpPr>
        <p:spPr>
          <a:xfrm rot="16200000">
            <a:off x="-118849" y="2208109"/>
            <a:ext cx="9829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Height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BCD98C-64B8-C871-88D7-B4AF0AC0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74" t="42280" r="26114" b="28185"/>
          <a:stretch>
            <a:fillRect/>
          </a:stretch>
        </p:blipFill>
        <p:spPr>
          <a:xfrm>
            <a:off x="7926886" y="3783382"/>
            <a:ext cx="4263526" cy="3074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9FE05E-869C-86A9-8ABD-B6FC1FA66BA6}"/>
              </a:ext>
            </a:extLst>
          </p:cNvPr>
          <p:cNvSpPr txBox="1"/>
          <p:nvPr/>
        </p:nvSpPr>
        <p:spPr>
          <a:xfrm>
            <a:off x="5360873" y="2161941"/>
            <a:ext cx="162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Ice fall speeds too constant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3BFDFA-9B6E-279B-31FD-0F1DF3306A28}"/>
              </a:ext>
            </a:extLst>
          </p:cNvPr>
          <p:cNvSpPr txBox="1"/>
          <p:nvPr/>
        </p:nvSpPr>
        <p:spPr>
          <a:xfrm>
            <a:off x="5421833" y="4964907"/>
            <a:ext cx="162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Ice fall speeds too variable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FC606-3B2E-1F38-A0B3-0160D7855633}"/>
              </a:ext>
            </a:extLst>
          </p:cNvPr>
          <p:cNvSpPr txBox="1"/>
          <p:nvPr/>
        </p:nvSpPr>
        <p:spPr>
          <a:xfrm>
            <a:off x="5352675" y="5878428"/>
            <a:ext cx="1985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Rain falls too fast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9C949-D443-11BF-9E3E-9F5CD7801819}"/>
              </a:ext>
            </a:extLst>
          </p:cNvPr>
          <p:cNvSpPr txBox="1"/>
          <p:nvPr/>
        </p:nvSpPr>
        <p:spPr>
          <a:xfrm>
            <a:off x="8692774" y="4857185"/>
            <a:ext cx="241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(Note that this is just a new model version: it was not tuned to </a:t>
            </a:r>
            <a:r>
              <a:rPr lang="en-US" sz="1400" b="1" dirty="0" err="1"/>
              <a:t>EarthCARE</a:t>
            </a:r>
            <a:r>
              <a:rPr lang="en-US" sz="1400" b="1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4937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2336-2CD6-4B7E-7320-FF9D8D7E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9" y="41623"/>
            <a:ext cx="7072314" cy="978729"/>
          </a:xfrm>
        </p:spPr>
        <p:txBody>
          <a:bodyPr/>
          <a:lstStyle/>
          <a:p>
            <a:r>
              <a:rPr lang="en-US" dirty="0"/>
              <a:t>ATLID is a gamechanger for testing aerosols in models!</a:t>
            </a:r>
          </a:p>
        </p:txBody>
      </p:sp>
      <p:pic>
        <p:nvPicPr>
          <p:cNvPr id="11" name="Content Placeholder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3B10F60-90CA-54E3-1A12-0D40865ABA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/>
          <a:stretch>
            <a:fillRect/>
          </a:stretch>
        </p:blipFill>
        <p:spPr>
          <a:xfrm>
            <a:off x="3525012" y="1934999"/>
            <a:ext cx="8103373" cy="48545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90AB-7B71-8BD3-1466-F1E5572CFA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12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3303852-6945-63FB-448C-0EC867B5E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9" y="3729038"/>
            <a:ext cx="3095066" cy="34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F5206-7A7E-72D5-8313-9BB54DA107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207" t="3098" r="2911" b="6885"/>
          <a:stretch>
            <a:fillRect/>
          </a:stretch>
        </p:blipFill>
        <p:spPr>
          <a:xfrm>
            <a:off x="310299" y="1082604"/>
            <a:ext cx="2831963" cy="248927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D72D2-6F93-B972-831F-00A89B4228AF}"/>
              </a:ext>
            </a:extLst>
          </p:cNvPr>
          <p:cNvSpPr txBox="1"/>
          <p:nvPr/>
        </p:nvSpPr>
        <p:spPr>
          <a:xfrm>
            <a:off x="310299" y="1082604"/>
            <a:ext cx="250837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NOAA-21, 12 November 2025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E0865-459E-5612-6F51-8F06F4828D3D}"/>
              </a:ext>
            </a:extLst>
          </p:cNvPr>
          <p:cNvSpPr txBox="1">
            <a:spLocks/>
          </p:cNvSpPr>
          <p:nvPr/>
        </p:nvSpPr>
        <p:spPr>
          <a:xfrm>
            <a:off x="7258050" y="413334"/>
            <a:ext cx="2209241" cy="5849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FFFF00"/>
                </a:solidFill>
              </a:rPr>
              <a:t>Peter Hill (ECMWF)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7183D-084D-B644-04AA-64E36E611659}"/>
              </a:ext>
            </a:extLst>
          </p:cNvPr>
          <p:cNvSpPr txBox="1"/>
          <p:nvPr/>
        </p:nvSpPr>
        <p:spPr>
          <a:xfrm>
            <a:off x="310298" y="4028210"/>
            <a:ext cx="26976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ECMWF’s CAMS AOD forecasts</a:t>
            </a:r>
          </a:p>
        </p:txBody>
      </p:sp>
      <p:pic>
        <p:nvPicPr>
          <p:cNvPr id="13" name="Content Placeholder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CDC95B4-4707-18BC-BA1C-38ADC94F8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86905"/>
          <a:stretch>
            <a:fillRect/>
          </a:stretch>
        </p:blipFill>
        <p:spPr>
          <a:xfrm>
            <a:off x="3525011" y="1569874"/>
            <a:ext cx="8103373" cy="365125"/>
          </a:xfrm>
          <a:prstGeom prst="rect">
            <a:avLst/>
          </a:prstGeom>
          <a:effectLst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937CDE-9F72-18CD-9042-8862888CD153}"/>
              </a:ext>
            </a:extLst>
          </p:cNvPr>
          <p:cNvSpPr txBox="1">
            <a:spLocks/>
          </p:cNvSpPr>
          <p:nvPr/>
        </p:nvSpPr>
        <p:spPr>
          <a:xfrm>
            <a:off x="3811300" y="1231279"/>
            <a:ext cx="7072313" cy="67719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Evaluation of CAMS aerosol 355-nm extinction profiles using </a:t>
            </a:r>
            <a:r>
              <a:rPr lang="en-GB" sz="2000" dirty="0" err="1"/>
              <a:t>EarthCARE</a:t>
            </a:r>
            <a:endParaRPr lang="en-GB" sz="2000" dirty="0"/>
          </a:p>
          <a:p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67D1A4F-9AD2-68CE-E024-2F9CC890495C}"/>
              </a:ext>
            </a:extLst>
          </p:cNvPr>
          <p:cNvSpPr txBox="1">
            <a:spLocks/>
          </p:cNvSpPr>
          <p:nvPr/>
        </p:nvSpPr>
        <p:spPr>
          <a:xfrm>
            <a:off x="4798908" y="5238869"/>
            <a:ext cx="1667496" cy="8778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rgbClr val="0070C0"/>
                </a:solidFill>
              </a:rPr>
              <a:t>CAMS AOD a factor of two too low over New Delhi</a:t>
            </a:r>
          </a:p>
          <a:p>
            <a:endParaRPr lang="en-GB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9EEDA8-9E0D-0431-51F8-9D06FA10A523}"/>
              </a:ext>
            </a:extLst>
          </p:cNvPr>
          <p:cNvCxnSpPr>
            <a:cxnSpLocks/>
          </p:cNvCxnSpPr>
          <p:nvPr/>
        </p:nvCxnSpPr>
        <p:spPr>
          <a:xfrm>
            <a:off x="5961572" y="5704344"/>
            <a:ext cx="0" cy="489979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7D3DEC-5DCE-7589-0743-2FE68EC3B742}"/>
              </a:ext>
            </a:extLst>
          </p:cNvPr>
          <p:cNvSpPr txBox="1"/>
          <p:nvPr/>
        </p:nvSpPr>
        <p:spPr>
          <a:xfrm>
            <a:off x="10724591" y="5365847"/>
            <a:ext cx="137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More detail in talk on Wednesday</a:t>
            </a:r>
          </a:p>
        </p:txBody>
      </p:sp>
    </p:spTree>
    <p:extLst>
      <p:ext uri="{BB962C8B-B14F-4D97-AF65-F5344CB8AC3E}">
        <p14:creationId xmlns:p14="http://schemas.microsoft.com/office/powerpoint/2010/main" val="21376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C6759-6577-6DC0-8F54-6F1813E0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smoke from Canadian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1690-996F-1EF7-8765-73E01DA91CF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91939" y="4340620"/>
            <a:ext cx="3189736" cy="2417367"/>
          </a:xfrm>
        </p:spPr>
        <p:txBody>
          <a:bodyPr>
            <a:normAutofit/>
          </a:bodyPr>
          <a:lstStyle/>
          <a:p>
            <a:r>
              <a:rPr lang="en-GB" sz="1800" dirty="0"/>
              <a:t>ATLID revealed that the </a:t>
            </a:r>
            <a:r>
              <a:rPr lang="en-US" sz="1800" dirty="0"/>
              <a:t>plume rose 3.6 km in 9 days: 400 m per day (</a:t>
            </a:r>
            <a:r>
              <a:rPr lang="en-US" sz="1800" dirty="0" err="1"/>
              <a:t>Haarig</a:t>
            </a:r>
            <a:r>
              <a:rPr lang="en-US" sz="1800" dirty="0"/>
              <a:t> et al. 2025)</a:t>
            </a:r>
          </a:p>
          <a:p>
            <a:r>
              <a:rPr lang="en-US" sz="1800" dirty="0"/>
              <a:t>Smoke lingers above tropopause and mixes back into troposphere by tropopause folds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985A97-9F37-21DB-F09D-F0C84917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8" y="1346433"/>
            <a:ext cx="5350510" cy="26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EF023FA-CC1E-3A7E-6089-5C6CBEA6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1068546"/>
            <a:ext cx="4019806" cy="30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765E9-13A9-6FDA-4830-F14B3409ED36}"/>
              </a:ext>
            </a:extLst>
          </p:cNvPr>
          <p:cNvSpPr txBox="1"/>
          <p:nvPr/>
        </p:nvSpPr>
        <p:spPr>
          <a:xfrm>
            <a:off x="41538" y="1016204"/>
            <a:ext cx="6096000" cy="36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5" i="1" dirty="0">
                <a:latin typeface="Arial" panose="020B0604020202020204" pitchFamily="34" charset="0"/>
                <a:cs typeface="Arial" panose="020B0604020202020204" pitchFamily="34" charset="0"/>
              </a:rPr>
              <a:t>Aerosol carried from Canada (1 June) to Europe (6 June)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69798-4067-AEE2-4C75-875F305E336D}"/>
              </a:ext>
            </a:extLst>
          </p:cNvPr>
          <p:cNvSpPr txBox="1"/>
          <p:nvPr/>
        </p:nvSpPr>
        <p:spPr>
          <a:xfrm>
            <a:off x="8036719" y="277564"/>
            <a:ext cx="1648821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5" dirty="0">
                <a:solidFill>
                  <a:srgbClr val="FFFF00"/>
                </a:solidFill>
              </a:rPr>
              <a:t>Moritz </a:t>
            </a:r>
            <a:r>
              <a:rPr lang="en-US" sz="1595" dirty="0" err="1">
                <a:solidFill>
                  <a:srgbClr val="FFFF00"/>
                </a:solidFill>
              </a:rPr>
              <a:t>Haarig</a:t>
            </a:r>
            <a:r>
              <a:rPr lang="en-US" sz="1595" dirty="0">
                <a:solidFill>
                  <a:srgbClr val="FFFF00"/>
                </a:solidFill>
              </a:rPr>
              <a:t> (TROPOS)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97CB1F9-63EA-9133-147F-7AD5A6D61004}"/>
              </a:ext>
            </a:extLst>
          </p:cNvPr>
          <p:cNvSpPr/>
          <p:nvPr/>
        </p:nvSpPr>
        <p:spPr>
          <a:xfrm rot="19414754">
            <a:off x="5326941" y="1099908"/>
            <a:ext cx="3239354" cy="3155488"/>
          </a:xfrm>
          <a:prstGeom prst="arc">
            <a:avLst>
              <a:gd name="adj1" fmla="val 13787602"/>
              <a:gd name="adj2" fmla="val 258828"/>
            </a:avLst>
          </a:prstGeom>
          <a:ln w="104775">
            <a:solidFill>
              <a:srgbClr val="FFC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8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AEF16812-113C-E814-9AD9-C8279E7EE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3" b="49641"/>
          <a:stretch>
            <a:fillRect/>
          </a:stretch>
        </p:blipFill>
        <p:spPr bwMode="auto">
          <a:xfrm>
            <a:off x="6731378" y="4171613"/>
            <a:ext cx="5460622" cy="270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8E371-9BA1-E1AD-5AC9-BBAA0C094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2" y="4328054"/>
            <a:ext cx="3345212" cy="2367026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2419F29-12CE-3EFD-A856-C62513F97B5F}"/>
              </a:ext>
            </a:extLst>
          </p:cNvPr>
          <p:cNvSpPr/>
          <p:nvPr/>
        </p:nvSpPr>
        <p:spPr>
          <a:xfrm rot="19933810" flipH="1">
            <a:off x="10883440" y="4885798"/>
            <a:ext cx="525896" cy="1503496"/>
          </a:xfrm>
          <a:prstGeom prst="arc">
            <a:avLst>
              <a:gd name="adj1" fmla="val 17017182"/>
              <a:gd name="adj2" fmla="val 0"/>
            </a:avLst>
          </a:prstGeom>
          <a:ln w="44450">
            <a:solidFill>
              <a:srgbClr val="FFFF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B14BE-B0B5-0FFF-7DAF-76569A69CF9E}"/>
              </a:ext>
            </a:extLst>
          </p:cNvPr>
          <p:cNvSpPr txBox="1"/>
          <p:nvPr/>
        </p:nvSpPr>
        <p:spPr>
          <a:xfrm>
            <a:off x="8680459" y="4370379"/>
            <a:ext cx="21105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Smoke</a:t>
            </a:r>
          </a:p>
          <a:p>
            <a:pPr algn="ctr"/>
            <a:endParaRPr lang="en-US" b="1" dirty="0"/>
          </a:p>
          <a:p>
            <a:pPr algn="ctr"/>
            <a:endParaRPr lang="en-US" sz="1000" b="1" dirty="0"/>
          </a:p>
          <a:p>
            <a:pPr algn="ctr"/>
            <a:r>
              <a:rPr lang="en-US" b="1" dirty="0"/>
              <a:t>Tropopause</a:t>
            </a:r>
          </a:p>
          <a:p>
            <a:pPr algn="ctr"/>
            <a:r>
              <a:rPr lang="en-US" b="1" dirty="0"/>
              <a:t>(PV=2)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757FBEC-2013-39A8-4E79-258787150A48}"/>
              </a:ext>
            </a:extLst>
          </p:cNvPr>
          <p:cNvSpPr/>
          <p:nvPr/>
        </p:nvSpPr>
        <p:spPr>
          <a:xfrm rot="12853396">
            <a:off x="8786526" y="4589850"/>
            <a:ext cx="1194892" cy="1346188"/>
          </a:xfrm>
          <a:prstGeom prst="arc">
            <a:avLst>
              <a:gd name="adj1" fmla="val 16815370"/>
              <a:gd name="adj2" fmla="val 20501496"/>
            </a:avLst>
          </a:prstGeom>
          <a:ln w="44450">
            <a:solidFill>
              <a:srgbClr val="FFFF00"/>
            </a:solidFill>
            <a:headEnd type="triangle" w="lg" len="lg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A28AA-3FEB-F83F-7E00-4876FCC32649}"/>
              </a:ext>
            </a:extLst>
          </p:cNvPr>
          <p:cNvSpPr txBox="1"/>
          <p:nvPr/>
        </p:nvSpPr>
        <p:spPr>
          <a:xfrm>
            <a:off x="7273396" y="5881205"/>
            <a:ext cx="2110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Ice cloud</a:t>
            </a:r>
          </a:p>
        </p:txBody>
      </p:sp>
    </p:spTree>
    <p:extLst>
      <p:ext uri="{BB962C8B-B14F-4D97-AF65-F5344CB8AC3E}">
        <p14:creationId xmlns:p14="http://schemas.microsoft.com/office/powerpoint/2010/main" val="15674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BE187-3AA2-27B7-AA25-18E04EA2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climate impact of Canadian smoke?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BF59-E618-E7AA-CD45-D5C3D8768C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52991" y="6536941"/>
            <a:ext cx="2743200" cy="365125"/>
          </a:xfrm>
        </p:spPr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14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53E7A-D437-FB09-CBBC-99452A280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40"/>
          <a:stretch>
            <a:fillRect/>
          </a:stretch>
        </p:blipFill>
        <p:spPr>
          <a:xfrm>
            <a:off x="218874" y="915160"/>
            <a:ext cx="4341125" cy="2319235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68C96-AA2E-7306-4783-6E033B0A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60" y="1075765"/>
            <a:ext cx="6048779" cy="2862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6BBB1-5C51-EB83-9457-E3E91DEBCF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40"/>
          <a:stretch>
            <a:fillRect/>
          </a:stretch>
        </p:blipFill>
        <p:spPr>
          <a:xfrm>
            <a:off x="311732" y="4050833"/>
            <a:ext cx="5698888" cy="2786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21BA4C-978B-0662-3F48-E4A1AF5E0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40"/>
          <a:stretch>
            <a:fillRect/>
          </a:stretch>
        </p:blipFill>
        <p:spPr>
          <a:xfrm>
            <a:off x="6449181" y="4036440"/>
            <a:ext cx="5728350" cy="2800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841F3-BE7A-3C32-683F-59B136A4BB77}"/>
              </a:ext>
            </a:extLst>
          </p:cNvPr>
          <p:cNvSpPr/>
          <p:nvPr/>
        </p:nvSpPr>
        <p:spPr>
          <a:xfrm>
            <a:off x="258823" y="1008224"/>
            <a:ext cx="4255622" cy="22150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chemeClr val="bg1"/>
              </a:gs>
              <a:gs pos="100000">
                <a:schemeClr val="bg1">
                  <a:lumMod val="27663"/>
                  <a:lumOff val="72337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B494E-A732-E3E8-B0BA-F263945C7844}"/>
              </a:ext>
            </a:extLst>
          </p:cNvPr>
          <p:cNvSpPr txBox="1"/>
          <p:nvPr/>
        </p:nvSpPr>
        <p:spPr>
          <a:xfrm>
            <a:off x="827231" y="5641033"/>
            <a:ext cx="4433650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Up to 5.4°C cooling over Canada in August,</a:t>
            </a:r>
          </a:p>
          <a:p>
            <a:r>
              <a:rPr lang="en-US" dirty="0">
                <a:solidFill>
                  <a:srgbClr val="0432FF"/>
                </a:solidFill>
              </a:rPr>
              <a:t>0.9°C over entire Northern Hemisphere!</a:t>
            </a:r>
          </a:p>
          <a:p>
            <a:r>
              <a:rPr lang="en-US" i="1" dirty="0">
                <a:solidFill>
                  <a:srgbClr val="0432FF"/>
                </a:solidFill>
              </a:rPr>
              <a:t>Is this really true?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932B62-012D-E312-AA32-2C8E6FFE0E6E}"/>
              </a:ext>
            </a:extLst>
          </p:cNvPr>
          <p:cNvSpPr txBox="1"/>
          <p:nvPr/>
        </p:nvSpPr>
        <p:spPr>
          <a:xfrm>
            <a:off x="6932066" y="3142023"/>
            <a:ext cx="2798458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EarthCARE</a:t>
            </a:r>
            <a:r>
              <a:rPr lang="en-US" dirty="0">
                <a:solidFill>
                  <a:srgbClr val="FF0000"/>
                </a:solidFill>
              </a:rPr>
              <a:t> measures this!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5D0DA-E23E-E753-3343-D1B54C8EDB9B}"/>
              </a:ext>
            </a:extLst>
          </p:cNvPr>
          <p:cNvSpPr txBox="1"/>
          <p:nvPr/>
        </p:nvSpPr>
        <p:spPr>
          <a:xfrm>
            <a:off x="6932066" y="6102698"/>
            <a:ext cx="284994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EarthCARE</a:t>
            </a:r>
            <a:r>
              <a:rPr lang="en-US" dirty="0">
                <a:solidFill>
                  <a:srgbClr val="FF0000"/>
                </a:solidFill>
              </a:rPr>
              <a:t> calculates this!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D9248-5FF9-69B5-1312-05A6D49F11F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8823" y="3429000"/>
            <a:ext cx="4154979" cy="1512690"/>
          </a:xfrm>
        </p:spPr>
        <p:txBody>
          <a:bodyPr>
            <a:normAutofit/>
          </a:bodyPr>
          <a:lstStyle/>
          <a:p>
            <a:r>
              <a:rPr lang="en-US" sz="2000" dirty="0"/>
              <a:t>Uses MODIS fires, GFAS emissions, EC-Earth simulations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63165-4F5A-DE76-134D-3DC4A8DEE9C8}"/>
              </a:ext>
            </a:extLst>
          </p:cNvPr>
          <p:cNvSpPr txBox="1"/>
          <p:nvPr/>
        </p:nvSpPr>
        <p:spPr>
          <a:xfrm>
            <a:off x="4338493" y="3439051"/>
            <a:ext cx="2372067" cy="70788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Surely we can do a better job of this!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249175-B4B0-802D-1E11-43CEC2D83A21}"/>
              </a:ext>
            </a:extLst>
          </p:cNvPr>
          <p:cNvCxnSpPr/>
          <p:nvPr/>
        </p:nvCxnSpPr>
        <p:spPr>
          <a:xfrm flipH="1">
            <a:off x="4856813" y="3627620"/>
            <a:ext cx="2233535" cy="143905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AE510D-8D6B-93A1-DBF0-276EEB32F5A6}"/>
              </a:ext>
            </a:extLst>
          </p:cNvPr>
          <p:cNvCxnSpPr>
            <a:cxnSpLocks/>
          </p:cNvCxnSpPr>
          <p:nvPr/>
        </p:nvCxnSpPr>
        <p:spPr>
          <a:xfrm flipH="1">
            <a:off x="5009213" y="4941690"/>
            <a:ext cx="2158503" cy="27738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D6FF-C656-1364-6A7E-21E38390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7" y="-179976"/>
            <a:ext cx="8734767" cy="1421928"/>
          </a:xfrm>
        </p:spPr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EarthCARE</a:t>
            </a:r>
            <a:r>
              <a:rPr lang="en-US" dirty="0"/>
              <a:t> tell us about aerosol-cloud interactions, e.g. Canadian smoke August 2024?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14D4D-1C1E-17A3-1969-6712D91614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936" y="1167621"/>
            <a:ext cx="11816064" cy="538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01272D: Clear impact of smoke on liquid clouds!		          01226D: Is there an impact on ice clouds?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1D3CF-55CA-841A-261F-070187C033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15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6" name="Picture 5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09126A46-C196-7976-6CCD-5BAEA061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17" y="1477105"/>
            <a:ext cx="6062715" cy="5359791"/>
          </a:xfrm>
          <a:prstGeom prst="rect">
            <a:avLst/>
          </a:prstGeom>
        </p:spPr>
      </p:pic>
      <p:pic>
        <p:nvPicPr>
          <p:cNvPr id="8" name="Picture 7" descr="A collage of images of weather&#10;&#10;AI-generated content may be incorrect.">
            <a:extLst>
              <a:ext uri="{FF2B5EF4-FFF2-40B4-BE49-F238E27FC236}">
                <a16:creationId xmlns:a16="http://schemas.microsoft.com/office/drawing/2014/main" id="{B5DBA72B-F42F-237D-08AE-AA916413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" y="1477107"/>
            <a:ext cx="6062715" cy="5359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10B9A-C62C-43EB-2B9E-2F48ECA7FB05}"/>
              </a:ext>
            </a:extLst>
          </p:cNvPr>
          <p:cNvSpPr txBox="1"/>
          <p:nvPr/>
        </p:nvSpPr>
        <p:spPr>
          <a:xfrm rot="21316029">
            <a:off x="3468460" y="6019932"/>
            <a:ext cx="9074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Smoke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3A9C-A185-32AD-A843-93B5D569455D}"/>
              </a:ext>
            </a:extLst>
          </p:cNvPr>
          <p:cNvSpPr txBox="1"/>
          <p:nvPr/>
        </p:nvSpPr>
        <p:spPr>
          <a:xfrm>
            <a:off x="7171786" y="5966375"/>
            <a:ext cx="9074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Smoke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66143C-51EB-28DE-BD9F-F7C2B8E2ADC4}"/>
              </a:ext>
            </a:extLst>
          </p:cNvPr>
          <p:cNvCxnSpPr>
            <a:cxnSpLocks/>
          </p:cNvCxnSpPr>
          <p:nvPr/>
        </p:nvCxnSpPr>
        <p:spPr>
          <a:xfrm flipH="1" flipV="1">
            <a:off x="2616591" y="4065563"/>
            <a:ext cx="471267" cy="5510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217C51-058B-7743-3CC4-22FF07FEECA1}"/>
              </a:ext>
            </a:extLst>
          </p:cNvPr>
          <p:cNvSpPr txBox="1"/>
          <p:nvPr/>
        </p:nvSpPr>
        <p:spPr>
          <a:xfrm>
            <a:off x="2218599" y="4616647"/>
            <a:ext cx="2887973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Reduction in effective radius despite increase in optical depth!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B215D8-63C9-CDA5-D013-121A5A86169D}"/>
              </a:ext>
            </a:extLst>
          </p:cNvPr>
          <p:cNvSpPr txBox="1"/>
          <p:nvPr/>
        </p:nvSpPr>
        <p:spPr>
          <a:xfrm>
            <a:off x="9352991" y="4930657"/>
            <a:ext cx="115127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Ice 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011B7-A11E-DCD3-18AF-F91CA377CA72}"/>
              </a:ext>
            </a:extLst>
          </p:cNvPr>
          <p:cNvSpPr txBox="1"/>
          <p:nvPr/>
        </p:nvSpPr>
        <p:spPr>
          <a:xfrm>
            <a:off x="492019" y="6077840"/>
            <a:ext cx="152454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Liquid cloud</a:t>
            </a:r>
          </a:p>
        </p:txBody>
      </p:sp>
    </p:spTree>
    <p:extLst>
      <p:ext uri="{BB962C8B-B14F-4D97-AF65-F5344CB8AC3E}">
        <p14:creationId xmlns:p14="http://schemas.microsoft.com/office/powerpoint/2010/main" val="38408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674DEE-9D6E-FEDA-14E0-3350E7EE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Towards radiative closure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966CC6-EED5-E370-7E4B-5941EA4F11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00294" y="6057676"/>
            <a:ext cx="2743200" cy="365125"/>
          </a:xfrm>
        </p:spPr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16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6" name="Picture 5" descr="A satellite image of a hurricane&#10;&#10;AI-generated content may be incorrect.">
            <a:extLst>
              <a:ext uri="{FF2B5EF4-FFF2-40B4-BE49-F238E27FC236}">
                <a16:creationId xmlns:a16="http://schemas.microsoft.com/office/drawing/2014/main" id="{49CD94F9-AE54-0A62-39F7-8E947EBD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4" b="-431"/>
          <a:stretch>
            <a:fillRect/>
          </a:stretch>
        </p:blipFill>
        <p:spPr>
          <a:xfrm>
            <a:off x="0" y="1013984"/>
            <a:ext cx="13279483" cy="61371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C58B40-1F9F-0067-8068-990DB3D3410A}"/>
              </a:ext>
            </a:extLst>
          </p:cNvPr>
          <p:cNvSpPr txBox="1">
            <a:spLocks/>
          </p:cNvSpPr>
          <p:nvPr/>
        </p:nvSpPr>
        <p:spPr>
          <a:xfrm>
            <a:off x="6096000" y="225312"/>
            <a:ext cx="3309901" cy="7886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FFFF00"/>
                </a:solidFill>
              </a:rPr>
              <a:t>Jonathan </a:t>
            </a:r>
            <a:r>
              <a:rPr lang="en-GB" sz="1800" dirty="0" err="1">
                <a:solidFill>
                  <a:srgbClr val="FFFF00"/>
                </a:solidFill>
              </a:rPr>
              <a:t>Flunger</a:t>
            </a:r>
            <a:r>
              <a:rPr lang="en-GB" sz="1800" dirty="0">
                <a:solidFill>
                  <a:srgbClr val="FFFF00"/>
                </a:solidFill>
              </a:rPr>
              <a:t>, Alex Hoffmann and the ESA visualization team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6FE67D-C1C8-A86F-8903-088E392D26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11129" y="5271260"/>
            <a:ext cx="4232365" cy="11455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31775" indent="-231775">
              <a:buFont typeface="+mj-lt"/>
              <a:buAutoNum type="arabicPeriod"/>
            </a:pPr>
            <a:r>
              <a:rPr kumimoji="1" lang="en-GB" altLang="ja-JP" sz="1600" dirty="0"/>
              <a:t>Retrieve cloud properties from synergy of radar, lidar &amp; imager (ACM-CAP, ACM-CLP)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B398B-9497-64BA-AB37-9E1E8C2B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94" y="5767792"/>
            <a:ext cx="3395980" cy="564515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4ACA4435-C8A1-E6FE-00A4-40C444751BE4}"/>
              </a:ext>
            </a:extLst>
          </p:cNvPr>
          <p:cNvSpPr txBox="1">
            <a:spLocks/>
          </p:cNvSpPr>
          <p:nvPr/>
        </p:nvSpPr>
        <p:spPr>
          <a:xfrm>
            <a:off x="100523" y="3890266"/>
            <a:ext cx="1644887" cy="104246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GB" sz="1800" b="1" dirty="0">
                <a:solidFill>
                  <a:schemeClr val="bg1"/>
                </a:solidFill>
              </a:rPr>
              <a:t>2. Off-track 3D construction (ACM-3D)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6777A941-0BB5-CB52-387D-8D9DE81BDB9B}"/>
              </a:ext>
            </a:extLst>
          </p:cNvPr>
          <p:cNvSpPr txBox="1">
            <a:spLocks/>
          </p:cNvSpPr>
          <p:nvPr/>
        </p:nvSpPr>
        <p:spPr>
          <a:xfrm>
            <a:off x="6172179" y="1409633"/>
            <a:ext cx="3455132" cy="7815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GB" sz="1800" b="1" dirty="0">
                <a:solidFill>
                  <a:schemeClr val="bg1"/>
                </a:solidFill>
              </a:rPr>
              <a:t>4. Compare to BBR measurements (BMA-FLX): </a:t>
            </a:r>
            <a:r>
              <a:rPr kumimoji="1" lang="en-GB" sz="1800" b="1" dirty="0">
                <a:solidFill>
                  <a:srgbClr val="FF0000"/>
                </a:solidFill>
              </a:rPr>
              <a:t>computed</a:t>
            </a:r>
            <a:r>
              <a:rPr kumimoji="1" lang="en-GB" sz="1800" b="1" dirty="0">
                <a:solidFill>
                  <a:schemeClr val="bg1"/>
                </a:solidFill>
              </a:rPr>
              <a:t>, </a:t>
            </a:r>
            <a:r>
              <a:rPr kumimoji="1" lang="en-GB" sz="1800" b="1" dirty="0"/>
              <a:t>observed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A333D-7FEA-D5BB-A936-3D27C7B2EBCF}"/>
              </a:ext>
            </a:extLst>
          </p:cNvPr>
          <p:cNvGrpSpPr/>
          <p:nvPr/>
        </p:nvGrpSpPr>
        <p:grpSpPr>
          <a:xfrm>
            <a:off x="333343" y="1455354"/>
            <a:ext cx="4373327" cy="797010"/>
            <a:chOff x="333343" y="1455354"/>
            <a:chExt cx="4373327" cy="797010"/>
          </a:xfrm>
        </p:grpSpPr>
        <p:sp>
          <p:nvSpPr>
            <p:cNvPr id="11" name="コンテンツ プレースホルダー 2">
              <a:extLst>
                <a:ext uri="{FF2B5EF4-FFF2-40B4-BE49-F238E27FC236}">
                  <a16:creationId xmlns:a16="http://schemas.microsoft.com/office/drawing/2014/main" id="{10000BB8-680F-2BF7-87B7-725C79EFA4E3}"/>
                </a:ext>
              </a:extLst>
            </p:cNvPr>
            <p:cNvSpPr txBox="1">
              <a:spLocks/>
            </p:cNvSpPr>
            <p:nvPr/>
          </p:nvSpPr>
          <p:spPr>
            <a:xfrm>
              <a:off x="333343" y="1455354"/>
              <a:ext cx="4373327" cy="79701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altLang="ja-JP" sz="2800" b="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GB" sz="1600" dirty="0"/>
                <a:t>3. 1D &amp; 3D radiative transfer (ACM-RT, ACM-RAD)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2B2D1C-CCC8-48DC-6BE4-BA4D27D68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770" y="1776749"/>
              <a:ext cx="3427095" cy="47561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EB4BE4C-E606-8A4A-1BB4-E78881C60275}"/>
              </a:ext>
            </a:extLst>
          </p:cNvPr>
          <p:cNvSpPr txBox="1"/>
          <p:nvPr/>
        </p:nvSpPr>
        <p:spPr>
          <a:xfrm rot="20569271">
            <a:off x="4233855" y="5288820"/>
            <a:ext cx="330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Typhoon Ragasa, 20 Sept 2025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AED139-0E58-A252-B34F-B5BE55B53B53}"/>
              </a:ext>
            </a:extLst>
          </p:cNvPr>
          <p:cNvCxnSpPr>
            <a:cxnSpLocks/>
          </p:cNvCxnSpPr>
          <p:nvPr/>
        </p:nvCxnSpPr>
        <p:spPr>
          <a:xfrm flipV="1">
            <a:off x="3932903" y="3366698"/>
            <a:ext cx="0" cy="51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267E9E-86B9-8AE6-C2AE-CB171DA33066}"/>
              </a:ext>
            </a:extLst>
          </p:cNvPr>
          <p:cNvCxnSpPr>
            <a:cxnSpLocks/>
          </p:cNvCxnSpPr>
          <p:nvPr/>
        </p:nvCxnSpPr>
        <p:spPr>
          <a:xfrm flipV="1">
            <a:off x="4728269" y="3173361"/>
            <a:ext cx="0" cy="51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270D37-31A9-6A2F-BD12-D5382D901C6E}"/>
              </a:ext>
            </a:extLst>
          </p:cNvPr>
          <p:cNvCxnSpPr>
            <a:cxnSpLocks/>
          </p:cNvCxnSpPr>
          <p:nvPr/>
        </p:nvCxnSpPr>
        <p:spPr>
          <a:xfrm flipV="1">
            <a:off x="6348657" y="2867712"/>
            <a:ext cx="0" cy="51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048919-7000-CCCE-DF26-0EEDE80F2B02}"/>
              </a:ext>
            </a:extLst>
          </p:cNvPr>
          <p:cNvCxnSpPr>
            <a:cxnSpLocks/>
          </p:cNvCxnSpPr>
          <p:nvPr/>
        </p:nvCxnSpPr>
        <p:spPr>
          <a:xfrm flipV="1">
            <a:off x="10350385" y="2098337"/>
            <a:ext cx="0" cy="51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2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4C9D-3F40-E84A-220D-0F97A854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radiative closure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8BCD-E725-0DF9-9FF9-0D62C93B91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95411" y="6424397"/>
            <a:ext cx="2743200" cy="365125"/>
          </a:xfrm>
        </p:spPr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17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6" name="Picture 5" descr="A graph of a solar flux&#10;&#10;AI-generated content may be incorrect.">
            <a:extLst>
              <a:ext uri="{FF2B5EF4-FFF2-40B4-BE49-F238E27FC236}">
                <a16:creationId xmlns:a16="http://schemas.microsoft.com/office/drawing/2014/main" id="{41009925-5042-EC2E-5810-1601AEDD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57" y="1441639"/>
            <a:ext cx="3657600" cy="2743200"/>
          </a:xfrm>
          <a:prstGeom prst="rect">
            <a:avLst/>
          </a:prstGeom>
        </p:spPr>
      </p:pic>
      <p:pic>
        <p:nvPicPr>
          <p:cNvPr id="8" name="Picture 7" descr="A graph of a heat-cooled heat-cooled heat-cooled heat-cooled heat-cooled heat-cooled heat-cooled heat-cooled heat-cooled heat-cooled heat-cooled heat-&#10;&#10;AI-generated content may be incorrect.">
            <a:extLst>
              <a:ext uri="{FF2B5EF4-FFF2-40B4-BE49-F238E27FC236}">
                <a16:creationId xmlns:a16="http://schemas.microsoft.com/office/drawing/2014/main" id="{E7B76755-7694-E994-541B-8B44743C4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57" y="4114800"/>
            <a:ext cx="3657600" cy="2743200"/>
          </a:xfrm>
          <a:prstGeom prst="rect">
            <a:avLst/>
          </a:prstGeom>
        </p:spPr>
      </p:pic>
      <p:pic>
        <p:nvPicPr>
          <p:cNvPr id="10" name="Picture 9" descr="A graph of a solar flux&#10;&#10;AI-generated content may be incorrect.">
            <a:extLst>
              <a:ext uri="{FF2B5EF4-FFF2-40B4-BE49-F238E27FC236}">
                <a16:creationId xmlns:a16="http://schemas.microsoft.com/office/drawing/2014/main" id="{9BA36FF7-D462-A48C-85A7-DC051F229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25" y="1441639"/>
            <a:ext cx="3657600" cy="2743200"/>
          </a:xfrm>
          <a:prstGeom prst="rect">
            <a:avLst/>
          </a:prstGeom>
        </p:spPr>
      </p:pic>
      <p:pic>
        <p:nvPicPr>
          <p:cNvPr id="12" name="Picture 11" descr="A graph of a heat exchanger&#10;&#10;AI-generated content may be incorrect.">
            <a:extLst>
              <a:ext uri="{FF2B5EF4-FFF2-40B4-BE49-F238E27FC236}">
                <a16:creationId xmlns:a16="http://schemas.microsoft.com/office/drawing/2014/main" id="{13EFD737-8B05-9A86-66F3-B06CFC98B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74" y="4114800"/>
            <a:ext cx="3657600" cy="2743200"/>
          </a:xfrm>
          <a:prstGeom prst="rect">
            <a:avLst/>
          </a:prstGeom>
        </p:spPr>
      </p:pic>
      <p:pic>
        <p:nvPicPr>
          <p:cNvPr id="14" name="Picture 13" descr="A graph of a solar flux&#10;&#10;AI-generated content may be incorrect.">
            <a:extLst>
              <a:ext uri="{FF2B5EF4-FFF2-40B4-BE49-F238E27FC236}">
                <a16:creationId xmlns:a16="http://schemas.microsoft.com/office/drawing/2014/main" id="{8A02EE59-318B-54F5-3096-5B786B572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91" y="1441639"/>
            <a:ext cx="3657600" cy="2743200"/>
          </a:xfrm>
          <a:prstGeom prst="rect">
            <a:avLst/>
          </a:prstGeom>
        </p:spPr>
      </p:pic>
      <p:pic>
        <p:nvPicPr>
          <p:cNvPr id="16" name="Picture 15" descr="A graph of a graph showing different types of heat&#10;&#10;AI-generated content may be incorrect.">
            <a:extLst>
              <a:ext uri="{FF2B5EF4-FFF2-40B4-BE49-F238E27FC236}">
                <a16:creationId xmlns:a16="http://schemas.microsoft.com/office/drawing/2014/main" id="{28B836FD-A2C3-F62B-30EF-388165808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8" y="4114800"/>
            <a:ext cx="3657600" cy="2743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877C0-41C0-088E-ED89-570A0D8EA6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06136" y="1157592"/>
            <a:ext cx="10585864" cy="538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Japanese 1D comparison (AD)            European 1D comparison (BC)	           European 3D comparison (BC)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EEF8594-04B8-EA9C-8E93-9BA00AA72A83}"/>
              </a:ext>
            </a:extLst>
          </p:cNvPr>
          <p:cNvSpPr txBox="1">
            <a:spLocks/>
          </p:cNvSpPr>
          <p:nvPr/>
        </p:nvSpPr>
        <p:spPr>
          <a:xfrm rot="16200000">
            <a:off x="-1290054" y="3749128"/>
            <a:ext cx="4570088" cy="336688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Longwave TOA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Shortwave TOA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C84C4-F9F0-3771-AD17-386EB92D5DD2}"/>
              </a:ext>
            </a:extLst>
          </p:cNvPr>
          <p:cNvSpPr txBox="1"/>
          <p:nvPr/>
        </p:nvSpPr>
        <p:spPr>
          <a:xfrm>
            <a:off x="9863433" y="5641011"/>
            <a:ext cx="133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RMSE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5.3 W/m</a:t>
            </a:r>
            <a:r>
              <a:rPr lang="en-US" b="1" baseline="30000" dirty="0">
                <a:solidFill>
                  <a:srgbClr val="FF0000"/>
                </a:solidFill>
                <a:latin typeface="Arial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C44570-6FC1-889B-094A-D2C4330BD845}"/>
              </a:ext>
            </a:extLst>
          </p:cNvPr>
          <p:cNvSpPr txBox="1"/>
          <p:nvPr/>
        </p:nvSpPr>
        <p:spPr>
          <a:xfrm>
            <a:off x="9863433" y="3020871"/>
            <a:ext cx="12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432FF"/>
                </a:solidFill>
                <a:latin typeface="Arial"/>
              </a:rPr>
              <a:t>RMSE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432FF"/>
                </a:solidFill>
                <a:latin typeface="Arial"/>
              </a:rPr>
              <a:t>40 W/m</a:t>
            </a:r>
            <a:r>
              <a:rPr lang="en-US" b="1" baseline="30000" dirty="0">
                <a:solidFill>
                  <a:srgbClr val="0432FF"/>
                </a:solidFill>
                <a:latin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3D845D-4427-58B7-C138-9DFFEBE0EC22}"/>
              </a:ext>
            </a:extLst>
          </p:cNvPr>
          <p:cNvSpPr txBox="1"/>
          <p:nvPr/>
        </p:nvSpPr>
        <p:spPr>
          <a:xfrm>
            <a:off x="2710641" y="3511111"/>
            <a:ext cx="1399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432FF"/>
                </a:solidFill>
                <a:latin typeface="Arial"/>
              </a:rPr>
              <a:t>Observed flux</a:t>
            </a:r>
            <a:endParaRPr lang="en-US" sz="1400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402A50-C21A-195D-C40A-E5F2744F07C9}"/>
              </a:ext>
            </a:extLst>
          </p:cNvPr>
          <p:cNvSpPr txBox="1"/>
          <p:nvPr/>
        </p:nvSpPr>
        <p:spPr>
          <a:xfrm rot="16200000">
            <a:off x="913892" y="2373223"/>
            <a:ext cx="1750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432FF"/>
                </a:solidFill>
                <a:latin typeface="Arial"/>
              </a:rPr>
              <a:t>Computed flux</a:t>
            </a:r>
            <a:endParaRPr lang="en-US" sz="1400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4E1E3AC-1F44-DF0C-22D0-4388BC96EB0F}"/>
              </a:ext>
            </a:extLst>
          </p:cNvPr>
          <p:cNvSpPr txBox="1">
            <a:spLocks/>
          </p:cNvSpPr>
          <p:nvPr/>
        </p:nvSpPr>
        <p:spPr>
          <a:xfrm>
            <a:off x="5632931" y="226897"/>
            <a:ext cx="4057333" cy="7886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FFFF00"/>
                </a:solidFill>
              </a:rPr>
              <a:t>Jason Cole, Carla Salas, </a:t>
            </a:r>
            <a:r>
              <a:rPr lang="en-GB" sz="1800" dirty="0" err="1">
                <a:solidFill>
                  <a:srgbClr val="FFFF00"/>
                </a:solidFill>
              </a:rPr>
              <a:t>Kentaroh</a:t>
            </a:r>
            <a:r>
              <a:rPr lang="en-GB" sz="1800" dirty="0">
                <a:solidFill>
                  <a:srgbClr val="FFFF00"/>
                </a:solidFill>
              </a:rPr>
              <a:t> Suzuki, Takashi Nagao, Zhipeng Qu et al.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atellite view of a hurricane&#10;&#10;AI-generated content may be incorrect.">
            <a:extLst>
              <a:ext uri="{FF2B5EF4-FFF2-40B4-BE49-F238E27FC236}">
                <a16:creationId xmlns:a16="http://schemas.microsoft.com/office/drawing/2014/main" id="{911C7A33-7EDC-4E99-2197-AF3A2941F18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16118" t="4506" r="4262" b="12156"/>
          <a:stretch>
            <a:fillRect/>
          </a:stretch>
        </p:blipFill>
        <p:spPr>
          <a:xfrm>
            <a:off x="1589" y="-1"/>
            <a:ext cx="12188825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D15C3C-DBF3-0693-9A5C-1681F7E8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600" y="333745"/>
            <a:ext cx="5291067" cy="2409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The day </a:t>
            </a:r>
            <a:r>
              <a:rPr lang="en-US" sz="3600" b="1" dirty="0" err="1">
                <a:solidFill>
                  <a:srgbClr val="FFFF00"/>
                </a:solidFill>
              </a:rPr>
              <a:t>EarthCARE</a:t>
            </a:r>
            <a:r>
              <a:rPr lang="en-US" sz="3600" b="1" dirty="0">
                <a:solidFill>
                  <a:srgbClr val="FFFF00"/>
                </a:solidFill>
              </a:rPr>
              <a:t> hit Hurricane Humberto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28 Sept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F15E2-580B-4B59-74B7-E8F3E211E6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3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E8627-4315-9C7F-2FCA-7FEE3F93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82" y="360000"/>
            <a:ext cx="10029600" cy="369332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BDEA-D0A3-6360-D24C-05E8701293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97694" y="936000"/>
            <a:ext cx="1815288" cy="4986000"/>
          </a:xfrm>
        </p:spPr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5960B-1368-0F94-8C4D-394BCB99C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30097-0FF9-3CC4-D890-B90091604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5755" y="6308256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F2B66BB-F809-6E0C-6BF2-0AC1E9490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4" b="17108"/>
          <a:stretch>
            <a:fillRect/>
          </a:stretch>
        </p:blipFill>
        <p:spPr bwMode="auto">
          <a:xfrm>
            <a:off x="237112" y="4447724"/>
            <a:ext cx="10921365" cy="24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F3BF1C6-EFCF-8610-2B98-A5D2237C2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1" b="53952"/>
          <a:stretch>
            <a:fillRect/>
          </a:stretch>
        </p:blipFill>
        <p:spPr bwMode="auto">
          <a:xfrm>
            <a:off x="237112" y="2455361"/>
            <a:ext cx="10921365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359ADE-1625-E876-5C45-09C385578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70658"/>
          <a:stretch>
            <a:fillRect/>
          </a:stretch>
        </p:blipFill>
        <p:spPr bwMode="auto">
          <a:xfrm>
            <a:off x="237112" y="185034"/>
            <a:ext cx="10921365" cy="22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169E4B-FD8B-3750-273D-760AAF961807}"/>
              </a:ext>
            </a:extLst>
          </p:cNvPr>
          <p:cNvCxnSpPr>
            <a:cxnSpLocks/>
          </p:cNvCxnSpPr>
          <p:nvPr/>
        </p:nvCxnSpPr>
        <p:spPr>
          <a:xfrm flipV="1">
            <a:off x="5521295" y="2617941"/>
            <a:ext cx="0" cy="576859"/>
          </a:xfrm>
          <a:prstGeom prst="straightConnector1">
            <a:avLst/>
          </a:prstGeom>
          <a:ln w="28575">
            <a:solidFill>
              <a:srgbClr val="0432FF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74E2D4-F46E-7478-FD9F-347BD9B280D4}"/>
              </a:ext>
            </a:extLst>
          </p:cNvPr>
          <p:cNvCxnSpPr>
            <a:cxnSpLocks/>
          </p:cNvCxnSpPr>
          <p:nvPr/>
        </p:nvCxnSpPr>
        <p:spPr>
          <a:xfrm flipV="1">
            <a:off x="5790004" y="2617941"/>
            <a:ext cx="0" cy="576859"/>
          </a:xfrm>
          <a:prstGeom prst="straightConnector1">
            <a:avLst/>
          </a:prstGeom>
          <a:ln w="28575">
            <a:solidFill>
              <a:srgbClr val="0432FF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14CD3D-8169-C651-5090-646849AE9858}"/>
              </a:ext>
            </a:extLst>
          </p:cNvPr>
          <p:cNvSpPr txBox="1"/>
          <p:nvPr/>
        </p:nvSpPr>
        <p:spPr>
          <a:xfrm>
            <a:off x="5911959" y="2585439"/>
            <a:ext cx="129753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Rising air in eyewall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CEFA6-07A8-8A2E-777F-834FD94DA28F}"/>
              </a:ext>
            </a:extLst>
          </p:cNvPr>
          <p:cNvSpPr txBox="1"/>
          <p:nvPr/>
        </p:nvSpPr>
        <p:spPr>
          <a:xfrm>
            <a:off x="3758882" y="2525792"/>
            <a:ext cx="14348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Turbulence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9CD1C4-3A8F-40BD-7D0F-44FE675ED1C8}"/>
              </a:ext>
            </a:extLst>
          </p:cNvPr>
          <p:cNvGrpSpPr/>
          <p:nvPr/>
        </p:nvGrpSpPr>
        <p:grpSpPr>
          <a:xfrm>
            <a:off x="4357141" y="2899673"/>
            <a:ext cx="178858" cy="295127"/>
            <a:chOff x="4355553" y="2899672"/>
            <a:chExt cx="178858" cy="29512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7F73CE5-7DA5-DB54-4848-060EF75D44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4411" y="2899672"/>
              <a:ext cx="0" cy="29512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8B82167-C75A-C6B7-DA2B-60EA12D0B409}"/>
                </a:ext>
              </a:extLst>
            </p:cNvPr>
            <p:cNvCxnSpPr>
              <a:cxnSpLocks/>
            </p:cNvCxnSpPr>
            <p:nvPr/>
          </p:nvCxnSpPr>
          <p:spPr>
            <a:xfrm>
              <a:off x="4355553" y="2899672"/>
              <a:ext cx="0" cy="2756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45C41C0-2E1D-C119-E91A-135BFB9FE2AB}"/>
              </a:ext>
            </a:extLst>
          </p:cNvPr>
          <p:cNvSpPr txBox="1"/>
          <p:nvPr/>
        </p:nvSpPr>
        <p:spPr>
          <a:xfrm>
            <a:off x="4808249" y="130445"/>
            <a:ext cx="22074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V-shaped eyewall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8B367D-52EB-131D-A1A4-110671D06157}"/>
              </a:ext>
            </a:extLst>
          </p:cNvPr>
          <p:cNvSpPr/>
          <p:nvPr/>
        </p:nvSpPr>
        <p:spPr>
          <a:xfrm>
            <a:off x="8048330" y="810221"/>
            <a:ext cx="642563" cy="1212217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8C6D56-2837-6C9B-FB5C-D6578392D952}"/>
              </a:ext>
            </a:extLst>
          </p:cNvPr>
          <p:cNvSpPr/>
          <p:nvPr/>
        </p:nvSpPr>
        <p:spPr>
          <a:xfrm>
            <a:off x="8076274" y="5335926"/>
            <a:ext cx="642563" cy="664274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5F8E3F-9194-D894-2682-2AFDF6AA9D72}"/>
              </a:ext>
            </a:extLst>
          </p:cNvPr>
          <p:cNvSpPr txBox="1"/>
          <p:nvPr/>
        </p:nvSpPr>
        <p:spPr>
          <a:xfrm>
            <a:off x="8611548" y="1416329"/>
            <a:ext cx="154945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Convective rain band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888ECA-8E68-9E04-2FE6-2942A5D0CB51}"/>
              </a:ext>
            </a:extLst>
          </p:cNvPr>
          <p:cNvSpPr/>
          <p:nvPr/>
        </p:nvSpPr>
        <p:spPr>
          <a:xfrm rot="424160">
            <a:off x="6005975" y="866003"/>
            <a:ext cx="642563" cy="1212217"/>
          </a:xfrm>
          <a:prstGeom prst="ellipse">
            <a:avLst/>
          </a:prstGeom>
          <a:noFill/>
          <a:ln w="3175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378B5E6-66ED-F111-C25A-1AF3FE3782C8}"/>
              </a:ext>
            </a:extLst>
          </p:cNvPr>
          <p:cNvSpPr/>
          <p:nvPr/>
        </p:nvSpPr>
        <p:spPr>
          <a:xfrm rot="20823970">
            <a:off x="4718255" y="855690"/>
            <a:ext cx="642563" cy="1212217"/>
          </a:xfrm>
          <a:prstGeom prst="ellipse">
            <a:avLst/>
          </a:prstGeom>
          <a:noFill/>
          <a:ln w="3175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378EAC-436E-FEAA-4BB1-44D947901D05}"/>
              </a:ext>
            </a:extLst>
          </p:cNvPr>
          <p:cNvSpPr/>
          <p:nvPr/>
        </p:nvSpPr>
        <p:spPr>
          <a:xfrm>
            <a:off x="6154033" y="5504909"/>
            <a:ext cx="642563" cy="664274"/>
          </a:xfrm>
          <a:prstGeom prst="ellipse">
            <a:avLst/>
          </a:prstGeom>
          <a:noFill/>
          <a:ln w="3175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7FA978-DC0D-608A-383F-127D3CA88A54}"/>
              </a:ext>
            </a:extLst>
          </p:cNvPr>
          <p:cNvSpPr/>
          <p:nvPr/>
        </p:nvSpPr>
        <p:spPr>
          <a:xfrm>
            <a:off x="4610025" y="5504909"/>
            <a:ext cx="642563" cy="664274"/>
          </a:xfrm>
          <a:prstGeom prst="ellipse">
            <a:avLst/>
          </a:prstGeom>
          <a:noFill/>
          <a:ln w="3175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43C703-0042-02EF-0624-6C8FB0E17CBA}"/>
              </a:ext>
            </a:extLst>
          </p:cNvPr>
          <p:cNvSpPr txBox="1"/>
          <p:nvPr/>
        </p:nvSpPr>
        <p:spPr>
          <a:xfrm>
            <a:off x="9397014" y="4798936"/>
            <a:ext cx="2562625" cy="1077218"/>
          </a:xfrm>
          <a:prstGeom prst="rect">
            <a:avLst/>
          </a:prstGeom>
          <a:solidFill>
            <a:srgbClr val="FFE9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 “Natural </a:t>
            </a:r>
            <a:r>
              <a:rPr lang="en-US" sz="1600" b="1" dirty="0" err="1"/>
              <a:t>Colour</a:t>
            </a:r>
            <a:r>
              <a:rPr lang="en-US" sz="1600" b="1" dirty="0"/>
              <a:t>” scale</a:t>
            </a:r>
          </a:p>
          <a:p>
            <a:r>
              <a:rPr lang="en-US" sz="1600" dirty="0"/>
              <a:t>RGB = (1.65,0.87,0.67)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m:</a:t>
            </a:r>
          </a:p>
          <a:p>
            <a:r>
              <a:rPr lang="en-US" sz="1600" dirty="0"/>
              <a:t>Liquid clouds appear red,</a:t>
            </a:r>
          </a:p>
          <a:p>
            <a:r>
              <a:rPr lang="en-US" sz="1600" dirty="0"/>
              <a:t>Ice clouds appear cyan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48D1A-375C-4E37-BB38-CE4D658617B9}"/>
              </a:ext>
            </a:extLst>
          </p:cNvPr>
          <p:cNvSpPr txBox="1"/>
          <p:nvPr/>
        </p:nvSpPr>
        <p:spPr>
          <a:xfrm>
            <a:off x="5756658" y="4848892"/>
            <a:ext cx="23187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</a:rPr>
              <a:t>First cloud band / secondary eyewall</a:t>
            </a:r>
          </a:p>
        </p:txBody>
      </p:sp>
    </p:spTree>
    <p:extLst>
      <p:ext uri="{BB962C8B-B14F-4D97-AF65-F5344CB8AC3E}">
        <p14:creationId xmlns:p14="http://schemas.microsoft.com/office/powerpoint/2010/main" val="265222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4527BC-C6DF-D99F-1C40-8AC03BEB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Moving towards scientific exploitation of </a:t>
            </a:r>
            <a:r>
              <a:rPr kumimoji="1" lang="en-GB" altLang="ja-JP" dirty="0" err="1"/>
              <a:t>EarthCARE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CCE003-3FFE-BAAE-A7AD-5F82E12F8B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0522" y="1911927"/>
            <a:ext cx="11615770" cy="4444423"/>
          </a:xfrm>
        </p:spPr>
        <p:txBody>
          <a:bodyPr/>
          <a:lstStyle/>
          <a:p>
            <a:r>
              <a:rPr kumimoji="1" lang="en-GB" altLang="ja-JP" dirty="0"/>
              <a:t>How can we use </a:t>
            </a:r>
            <a:r>
              <a:rPr kumimoji="1" lang="en-GB" altLang="ja-JP" dirty="0" err="1"/>
              <a:t>EarthCARE</a:t>
            </a:r>
            <a:r>
              <a:rPr kumimoji="1" lang="en-GB" altLang="ja-JP" dirty="0"/>
              <a:t> to answer key questions in climate science?</a:t>
            </a:r>
          </a:p>
          <a:p>
            <a:r>
              <a:rPr kumimoji="1" lang="en-GB" altLang="ja-JP" i="1" dirty="0"/>
              <a:t>Just how cool is </a:t>
            </a:r>
            <a:r>
              <a:rPr kumimoji="1" lang="en-GB" altLang="ja-JP" i="1" dirty="0" err="1"/>
              <a:t>EarthCARE</a:t>
            </a:r>
            <a:r>
              <a:rPr kumimoji="1" lang="en-GB" altLang="ja-JP" i="1" dirty="0"/>
              <a:t>?!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539009-6970-3C03-8548-164256803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2</a:t>
            </a:fld>
            <a:endParaRPr lang="en-GB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4B38-B81B-800B-23CB-B282B4EB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IFS perform in 5-day forecasts?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4A6B1-A9EE-AE4F-4D3B-C2A0E1FEAA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E1FEC-CA94-3AF1-F213-F71CF4136E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20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5" name="humberto_IR 3.mp4">
            <a:hlinkClick r:id="" action="ppaction://media"/>
            <a:extLst>
              <a:ext uri="{FF2B5EF4-FFF2-40B4-BE49-F238E27FC236}">
                <a16:creationId xmlns:a16="http://schemas.microsoft.com/office/drawing/2014/main" id="{8B8A832F-B6B3-BBE4-59BA-7B4E0E7F1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429" t="20653" r="8804" b="20386"/>
          <a:stretch>
            <a:fillRect/>
          </a:stretch>
        </p:blipFill>
        <p:spPr>
          <a:xfrm>
            <a:off x="85855" y="3931889"/>
            <a:ext cx="12010336" cy="2857633"/>
          </a:xfrm>
          <a:prstGeom prst="rect">
            <a:avLst/>
          </a:prstGeom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1AE580-6036-7AD2-AB56-74A92E915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16229" r="8848" b="15796"/>
          <a:stretch>
            <a:fillRect/>
          </a:stretch>
        </p:blipFill>
        <p:spPr bwMode="auto">
          <a:xfrm>
            <a:off x="172113" y="1040232"/>
            <a:ext cx="11934032" cy="28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A9EAB-9D6B-9C71-C8E0-DF7860618D63}"/>
              </a:ext>
            </a:extLst>
          </p:cNvPr>
          <p:cNvSpPr txBox="1"/>
          <p:nvPr/>
        </p:nvSpPr>
        <p:spPr>
          <a:xfrm>
            <a:off x="7792629" y="261650"/>
            <a:ext cx="2046659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5" dirty="0">
                <a:solidFill>
                  <a:srgbClr val="FFFF00"/>
                </a:solidFill>
              </a:rPr>
              <a:t>Mark Fielding (ECMWF)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4F9A2-E737-856D-379C-E162BF47D7A3}"/>
              </a:ext>
            </a:extLst>
          </p:cNvPr>
          <p:cNvSpPr txBox="1"/>
          <p:nvPr/>
        </p:nvSpPr>
        <p:spPr>
          <a:xfrm>
            <a:off x="6914631" y="3453351"/>
            <a:ext cx="49440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Cloud extent and eye too large at all resolutions!</a:t>
            </a:r>
          </a:p>
        </p:txBody>
      </p:sp>
    </p:spTree>
    <p:extLst>
      <p:ext uri="{BB962C8B-B14F-4D97-AF65-F5344CB8AC3E}">
        <p14:creationId xmlns:p14="http://schemas.microsoft.com/office/powerpoint/2010/main" val="146656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CCBD-C1C2-C2C5-067C-F37B4D71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IFS and NICAM using CPR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60A9-1A4E-34DC-2910-721EC7A8CC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7205" y="1169745"/>
            <a:ext cx="9813017" cy="7267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Radar reflectivity (</a:t>
            </a:r>
            <a:r>
              <a:rPr lang="en-US" dirty="0" err="1"/>
              <a:t>dBZ</a:t>
            </a:r>
            <a:r>
              <a:rPr lang="en-US" dirty="0"/>
              <a:t>)			         Doppler velocity (m/s)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8F909-CA7A-4D6F-B22B-6665480B9B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21</a:t>
            </a:fld>
            <a:endParaRPr lang="en-GB" dirty="0">
              <a:ea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49D20E-A5BC-CE8D-B55C-D01CA172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367" r="6592" b="6555"/>
          <a:stretch>
            <a:fillRect/>
          </a:stretch>
        </p:blipFill>
        <p:spPr bwMode="auto">
          <a:xfrm>
            <a:off x="523253" y="1641478"/>
            <a:ext cx="4768482" cy="319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4DFA0F-FF91-CD50-69B2-3ACEB2D5F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5613" r="6504" b="5666"/>
          <a:stretch>
            <a:fillRect/>
          </a:stretch>
        </p:blipFill>
        <p:spPr bwMode="auto">
          <a:xfrm>
            <a:off x="6723188" y="1604739"/>
            <a:ext cx="4834818" cy="32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6" descr="一張含有 文字, 地圖, 圖表, 螢幕擷取畫面 的圖片&#10;&#10;AI 產生的內容可能不正確。">
            <a:extLst>
              <a:ext uri="{FF2B5EF4-FFF2-40B4-BE49-F238E27FC236}">
                <a16:creationId xmlns:a16="http://schemas.microsoft.com/office/drawing/2014/main" id="{AFD0FCD2-CC49-800B-D539-BD140478AAD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52269" r="20761" b="25412"/>
          <a:stretch>
            <a:fillRect/>
          </a:stretch>
        </p:blipFill>
        <p:spPr>
          <a:xfrm>
            <a:off x="16933" y="4944834"/>
            <a:ext cx="5421947" cy="771441"/>
          </a:xfrm>
          <a:prstGeom prst="rect">
            <a:avLst/>
          </a:prstGeom>
        </p:spPr>
      </p:pic>
      <p:pic>
        <p:nvPicPr>
          <p:cNvPr id="10" name="圖片 6" descr="一張含有 文字, 地圖, 圖表, 螢幕擷取畫面 的圖片&#10;&#10;AI 產生的內容可能不正確。">
            <a:extLst>
              <a:ext uri="{FF2B5EF4-FFF2-40B4-BE49-F238E27FC236}">
                <a16:creationId xmlns:a16="http://schemas.microsoft.com/office/drawing/2014/main" id="{70AE4E3C-F640-6B1D-C090-B0FEFEC951D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74340" r="18173" b="6954"/>
          <a:stretch>
            <a:fillRect/>
          </a:stretch>
        </p:blipFill>
        <p:spPr>
          <a:xfrm>
            <a:off x="6287895" y="4944834"/>
            <a:ext cx="5618335" cy="646560"/>
          </a:xfrm>
          <a:prstGeom prst="rect">
            <a:avLst/>
          </a:prstGeom>
        </p:spPr>
      </p:pic>
      <p:pic>
        <p:nvPicPr>
          <p:cNvPr id="11" name="圖片 6" descr="一張含有 文字, 地圖, 圖表, 螢幕擷取畫面 的圖片&#10;&#10;AI 產生的內容可能不正確。">
            <a:extLst>
              <a:ext uri="{FF2B5EF4-FFF2-40B4-BE49-F238E27FC236}">
                <a16:creationId xmlns:a16="http://schemas.microsoft.com/office/drawing/2014/main" id="{5AAEA96F-F207-1350-9836-847214A68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1" t="52269" r="11226" b="25412"/>
          <a:stretch>
            <a:fillRect/>
          </a:stretch>
        </p:blipFill>
        <p:spPr>
          <a:xfrm>
            <a:off x="5417024" y="4944834"/>
            <a:ext cx="502105" cy="771646"/>
          </a:xfrm>
          <a:prstGeom prst="rect">
            <a:avLst/>
          </a:prstGeom>
        </p:spPr>
      </p:pic>
      <p:pic>
        <p:nvPicPr>
          <p:cNvPr id="12" name="圖片 6" descr="一張含有 文字, 地圖, 圖表, 螢幕擷取畫面 的圖片&#10;&#10;AI 產生的內容可能不正確。">
            <a:extLst>
              <a:ext uri="{FF2B5EF4-FFF2-40B4-BE49-F238E27FC236}">
                <a16:creationId xmlns:a16="http://schemas.microsoft.com/office/drawing/2014/main" id="{D3D1226A-B169-A34B-08BF-FA4F99F70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6" t="71244" r="11226" b="895"/>
          <a:stretch>
            <a:fillRect/>
          </a:stretch>
        </p:blipFill>
        <p:spPr>
          <a:xfrm>
            <a:off x="11705151" y="4836497"/>
            <a:ext cx="515297" cy="974855"/>
          </a:xfrm>
          <a:prstGeom prst="rect">
            <a:avLst/>
          </a:prstGeom>
        </p:spPr>
      </p:pic>
      <p:pic>
        <p:nvPicPr>
          <p:cNvPr id="13" name="圖片 6" descr="一張含有 文字, 地圖, 圖表, 螢幕擷取畫面 的圖片&#10;&#10;AI 產生的內容可能不正確。">
            <a:extLst>
              <a:ext uri="{FF2B5EF4-FFF2-40B4-BE49-F238E27FC236}">
                <a16:creationId xmlns:a16="http://schemas.microsoft.com/office/drawing/2014/main" id="{7E257203-C893-0468-6A43-B3C8F334A10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70382" r="20761" b="25412"/>
          <a:stretch>
            <a:fillRect/>
          </a:stretch>
        </p:blipFill>
        <p:spPr>
          <a:xfrm>
            <a:off x="6281132" y="5561862"/>
            <a:ext cx="5421947" cy="145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8A567-5C56-5063-AB56-F1BCCDF51106}"/>
              </a:ext>
            </a:extLst>
          </p:cNvPr>
          <p:cNvSpPr txBox="1"/>
          <p:nvPr/>
        </p:nvSpPr>
        <p:spPr>
          <a:xfrm>
            <a:off x="5186724" y="1761918"/>
            <a:ext cx="1641475" cy="3329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b="1" dirty="0" err="1"/>
              <a:t>EarthCARE</a:t>
            </a:r>
            <a:r>
              <a:rPr lang="en-US" sz="1600" b="1" dirty="0"/>
              <a:t> CPR</a:t>
            </a:r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r>
              <a:rPr lang="en-US" sz="1600" b="1" dirty="0"/>
              <a:t>IFS 9 km</a:t>
            </a:r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r>
              <a:rPr lang="en-US" sz="1600" b="1" dirty="0"/>
              <a:t>IFS 4.4 km</a:t>
            </a:r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r>
              <a:rPr lang="en-US" sz="1600" b="1" dirty="0"/>
              <a:t>IFS 2.8 km</a:t>
            </a:r>
          </a:p>
          <a:p>
            <a:pPr algn="ctr">
              <a:spcAft>
                <a:spcPts val="200"/>
              </a:spcAft>
            </a:pPr>
            <a:endParaRPr lang="en-US" sz="1600" b="1" dirty="0"/>
          </a:p>
          <a:p>
            <a:pPr algn="ctr">
              <a:spcAft>
                <a:spcPts val="200"/>
              </a:spcAft>
            </a:pPr>
            <a:r>
              <a:rPr lang="en-US" sz="1600" b="1" dirty="0"/>
              <a:t>NICAM 3.5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E31B9-D563-10CD-6E20-EDA1C916F804}"/>
              </a:ext>
            </a:extLst>
          </p:cNvPr>
          <p:cNvSpPr txBox="1"/>
          <p:nvPr/>
        </p:nvSpPr>
        <p:spPr>
          <a:xfrm>
            <a:off x="6723188" y="259090"/>
            <a:ext cx="2847053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5" dirty="0">
                <a:solidFill>
                  <a:srgbClr val="FFFF00"/>
                </a:solidFill>
              </a:rPr>
              <a:t>Mark Fielding </a:t>
            </a:r>
          </a:p>
          <a:p>
            <a:pPr algn="ctr"/>
            <a:r>
              <a:rPr lang="en-US" sz="1595" dirty="0">
                <a:solidFill>
                  <a:srgbClr val="FFFF00"/>
                </a:solidFill>
              </a:rPr>
              <a:t>Jin-de Huang, Masaki Satoh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DC4CE3-9A7B-0881-7402-ACFE99A125CC}"/>
              </a:ext>
            </a:extLst>
          </p:cNvPr>
          <p:cNvSpPr txBox="1">
            <a:spLocks/>
          </p:cNvSpPr>
          <p:nvPr/>
        </p:nvSpPr>
        <p:spPr>
          <a:xfrm>
            <a:off x="523252" y="5824612"/>
            <a:ext cx="10335247" cy="83395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altLang="ja-JP" sz="28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Significant differences between models and </a:t>
            </a:r>
            <a:r>
              <a:rPr lang="en-GB" sz="1800" dirty="0" err="1"/>
              <a:t>EarthCARE</a:t>
            </a:r>
            <a:r>
              <a:rPr lang="en-GB" sz="1800" dirty="0"/>
              <a:t>, even with such high resolution</a:t>
            </a:r>
          </a:p>
          <a:p>
            <a:r>
              <a:rPr lang="en-GB" sz="1800" dirty="0"/>
              <a:t>In the ECOMIP project we are exploring how to best use these observations to improve models</a:t>
            </a:r>
          </a:p>
        </p:txBody>
      </p:sp>
    </p:spTree>
    <p:extLst>
      <p:ext uri="{BB962C8B-B14F-4D97-AF65-F5344CB8AC3E}">
        <p14:creationId xmlns:p14="http://schemas.microsoft.com/office/powerpoint/2010/main" val="6817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27A8-3E7B-53D5-5DEF-B5E96D5B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5915-8EB1-5F26-EBA6-27C5B9AB17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0228" y="1258645"/>
            <a:ext cx="11816064" cy="5165752"/>
          </a:xfrm>
        </p:spPr>
        <p:txBody>
          <a:bodyPr>
            <a:normAutofit/>
          </a:bodyPr>
          <a:lstStyle/>
          <a:p>
            <a:r>
              <a:rPr lang="en-US" dirty="0" err="1"/>
              <a:t>EarthCARE</a:t>
            </a:r>
            <a:r>
              <a:rPr lang="en-US" dirty="0"/>
              <a:t> can address so many aspects of the atmosphere that are </a:t>
            </a:r>
            <a:r>
              <a:rPr lang="en-US"/>
              <a:t>poorly understood </a:t>
            </a:r>
            <a:r>
              <a:rPr lang="en-US" dirty="0"/>
              <a:t>and represented crudely in both low- &amp; high-resolution models</a:t>
            </a:r>
          </a:p>
          <a:p>
            <a:pPr lvl="1"/>
            <a:r>
              <a:rPr lang="en-US" b="1" dirty="0"/>
              <a:t>Clouds &amp; precipitation: </a:t>
            </a:r>
            <a:r>
              <a:rPr lang="en-US" dirty="0"/>
              <a:t>ice effective radius &amp; size distribution, </a:t>
            </a:r>
            <a:r>
              <a:rPr lang="en-US" sz="2000" dirty="0"/>
              <a:t>difference between ice and snow, snow evaporation rates,</a:t>
            </a:r>
            <a:r>
              <a:rPr lang="en-US" dirty="0"/>
              <a:t> </a:t>
            </a:r>
            <a:r>
              <a:rPr lang="en-US" sz="1800" dirty="0"/>
              <a:t>rain/drizzle </a:t>
            </a:r>
            <a:r>
              <a:rPr lang="en-US" sz="1800" dirty="0" err="1"/>
              <a:t>fallspeeds</a:t>
            </a:r>
            <a:r>
              <a:rPr lang="en-US" sz="1800" dirty="0"/>
              <a:t> and drop sizes, </a:t>
            </a:r>
            <a:r>
              <a:rPr lang="en-US" sz="1600" dirty="0"/>
              <a:t>process rates in mixed-phase clouds e.g. riming, </a:t>
            </a:r>
            <a:r>
              <a:rPr lang="en-US" sz="1400" dirty="0"/>
              <a:t>width and updraft strength of convective cores, </a:t>
            </a:r>
            <a:r>
              <a:rPr lang="en-US" sz="1200" dirty="0"/>
              <a:t>marine cloud morphology, </a:t>
            </a:r>
            <a:r>
              <a:rPr lang="en-US" sz="1000" dirty="0"/>
              <a:t>blah blah blah</a:t>
            </a:r>
            <a:endParaRPr lang="en-US" dirty="0"/>
          </a:p>
          <a:p>
            <a:pPr lvl="1"/>
            <a:r>
              <a:rPr lang="en-US" b="1" dirty="0"/>
              <a:t>Aerosols: </a:t>
            </a:r>
            <a:r>
              <a:rPr lang="en-US" dirty="0"/>
              <a:t>Global distribution of different aerosol types, </a:t>
            </a:r>
            <a:r>
              <a:rPr lang="en-US" sz="2000" dirty="0"/>
              <a:t>single-scattering albedo, scavenging &amp; deposition rates,</a:t>
            </a:r>
            <a:r>
              <a:rPr lang="en-US" dirty="0"/>
              <a:t> </a:t>
            </a:r>
            <a:r>
              <a:rPr lang="en-US" sz="1800" dirty="0"/>
              <a:t>stratosphere-troposphere exchange, </a:t>
            </a:r>
            <a:r>
              <a:rPr lang="en-US" sz="1600" dirty="0"/>
              <a:t>aerosol-cloud interactions in both liquid and ice clouds, </a:t>
            </a:r>
            <a:r>
              <a:rPr lang="en-US" sz="1400" dirty="0"/>
              <a:t>radiative impact,</a:t>
            </a:r>
            <a:r>
              <a:rPr lang="en-US" sz="1600" dirty="0"/>
              <a:t> </a:t>
            </a:r>
            <a:r>
              <a:rPr lang="en-US" sz="1100" dirty="0"/>
              <a:t>blah blah blah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have an incredible satellite: it’s time to think big: how can </a:t>
            </a:r>
            <a:r>
              <a:rPr lang="en-US" dirty="0" err="1"/>
              <a:t>EarthCARE</a:t>
            </a:r>
            <a:r>
              <a:rPr lang="en-US" dirty="0"/>
              <a:t> contribute to solving the grand challenges of climate science?</a:t>
            </a:r>
          </a:p>
          <a:p>
            <a:pPr lvl="1"/>
            <a:r>
              <a:rPr lang="en-US" dirty="0"/>
              <a:t>The complete expertise to do this does not lie in this room: seek collaborations!</a:t>
            </a:r>
          </a:p>
          <a:p>
            <a:pPr lvl="1"/>
            <a:r>
              <a:rPr lang="en-US" dirty="0" err="1"/>
              <a:t>EarthCARE</a:t>
            </a:r>
            <a:r>
              <a:rPr lang="en-US" dirty="0"/>
              <a:t> alone cannot do this: combine with other satellites, models and datasets!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1D346-EB2B-29CE-4D2F-BE14AA9D8C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22</a:t>
            </a:fld>
            <a:endParaRPr lang="en-GB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B47B-6F06-09BA-B638-8F9B00EA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will the climate change this century?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842AD4-C556-F67B-846F-859FA44008A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9723B-BD50-9381-2925-75F3620E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022"/>
            <a:ext cx="7479883" cy="5840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40CD9F-B126-D2E7-DC63-660E75B31B5C}"/>
              </a:ext>
            </a:extLst>
          </p:cNvPr>
          <p:cNvSpPr txBox="1"/>
          <p:nvPr/>
        </p:nvSpPr>
        <p:spPr>
          <a:xfrm>
            <a:off x="7016618" y="1725668"/>
            <a:ext cx="449312" cy="369332"/>
          </a:xfrm>
          <a:prstGeom prst="rect">
            <a:avLst/>
          </a:prstGeom>
          <a:solidFill>
            <a:srgbClr val="F1F1F3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9A5EC-5816-A627-1CF7-AC3EF8245649}"/>
              </a:ext>
            </a:extLst>
          </p:cNvPr>
          <p:cNvSpPr txBox="1"/>
          <p:nvPr/>
        </p:nvSpPr>
        <p:spPr>
          <a:xfrm>
            <a:off x="6798634" y="4645362"/>
            <a:ext cx="682409" cy="523220"/>
          </a:xfrm>
          <a:prstGeom prst="rect">
            <a:avLst/>
          </a:prstGeom>
          <a:solidFill>
            <a:srgbClr val="F1F1F3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endParaRPr lang="en-US" sz="2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3D3D5-317F-90BF-7F48-C08A9DB7A232}"/>
              </a:ext>
            </a:extLst>
          </p:cNvPr>
          <p:cNvSpPr txBox="1"/>
          <p:nvPr/>
        </p:nvSpPr>
        <p:spPr>
          <a:xfrm>
            <a:off x="5969645" y="1255134"/>
            <a:ext cx="135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>
                <a:solidFill>
                  <a:srgbClr val="5C5C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scenario: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4A2C58-D23A-8811-AC65-8EB00BE6C711}"/>
              </a:ext>
            </a:extLst>
          </p:cNvPr>
          <p:cNvCxnSpPr>
            <a:cxnSpLocks/>
          </p:cNvCxnSpPr>
          <p:nvPr/>
        </p:nvCxnSpPr>
        <p:spPr>
          <a:xfrm>
            <a:off x="5995046" y="3308292"/>
            <a:ext cx="1770253" cy="0"/>
          </a:xfrm>
          <a:prstGeom prst="straightConnector1">
            <a:avLst/>
          </a:prstGeom>
          <a:ln w="19050">
            <a:solidFill>
              <a:srgbClr val="D92027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0DC1E1-F1BA-1453-3E90-69194B62A2A6}"/>
              </a:ext>
            </a:extLst>
          </p:cNvPr>
          <p:cNvCxnSpPr>
            <a:cxnSpLocks/>
          </p:cNvCxnSpPr>
          <p:nvPr/>
        </p:nvCxnSpPr>
        <p:spPr>
          <a:xfrm>
            <a:off x="5995046" y="1900850"/>
            <a:ext cx="1770253" cy="3065"/>
          </a:xfrm>
          <a:prstGeom prst="straightConnector1">
            <a:avLst/>
          </a:prstGeom>
          <a:ln w="19050">
            <a:solidFill>
              <a:srgbClr val="D92027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CB88E8-B03A-5280-AD14-8F5BA3C8493F}"/>
              </a:ext>
            </a:extLst>
          </p:cNvPr>
          <p:cNvSpPr txBox="1"/>
          <p:nvPr/>
        </p:nvSpPr>
        <p:spPr>
          <a:xfrm>
            <a:off x="7790700" y="1719249"/>
            <a:ext cx="3960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D92027"/>
                </a:solidFill>
                <a:latin typeface="Arial"/>
              </a:rPr>
              <a:t>+5ºC if clouds amplify the warming, a </a:t>
            </a:r>
            <a:r>
              <a:rPr lang="en-US" i="1" dirty="0">
                <a:solidFill>
                  <a:srgbClr val="D92027"/>
                </a:solidFill>
                <a:latin typeface="Arial"/>
              </a:rPr>
              <a:t>positive cloud feedback</a:t>
            </a:r>
            <a:endParaRPr lang="en-US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E16B9-6815-F790-46D5-6AC4AB3D3151}"/>
              </a:ext>
            </a:extLst>
          </p:cNvPr>
          <p:cNvSpPr txBox="1"/>
          <p:nvPr/>
        </p:nvSpPr>
        <p:spPr>
          <a:xfrm>
            <a:off x="7790700" y="3123626"/>
            <a:ext cx="3757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D92027"/>
                </a:solidFill>
                <a:latin typeface="Arial"/>
              </a:rPr>
              <a:t>+3ºC if clouds stay about the same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DF9B83-F94F-C550-CE85-B3C07825883F}"/>
              </a:ext>
            </a:extLst>
          </p:cNvPr>
          <p:cNvSpPr txBox="1"/>
          <p:nvPr/>
        </p:nvSpPr>
        <p:spPr>
          <a:xfrm>
            <a:off x="6512814" y="5821360"/>
            <a:ext cx="967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2000">
                <a:solidFill>
                  <a:srgbClr val="5C5C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report 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B8526C-B1E8-BD02-19F6-B2C7788E9BBF}"/>
              </a:ext>
            </a:extLst>
          </p:cNvPr>
          <p:cNvSpPr txBox="1">
            <a:spLocks/>
          </p:cNvSpPr>
          <p:nvPr/>
        </p:nvSpPr>
        <p:spPr>
          <a:xfrm>
            <a:off x="8109062" y="4630248"/>
            <a:ext cx="3858350" cy="2057627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chemeClr val="accent5"/>
                </a:solidFill>
                <a:latin typeface="Arial"/>
              </a:rPr>
              <a:t>How did </a:t>
            </a:r>
            <a:r>
              <a:rPr lang="en-US" b="1" dirty="0" err="1">
                <a:solidFill>
                  <a:schemeClr val="accent5"/>
                </a:solidFill>
                <a:latin typeface="Arial"/>
              </a:rPr>
              <a:t>CloudSat</a:t>
            </a:r>
            <a:r>
              <a:rPr lang="en-US" b="1" dirty="0">
                <a:solidFill>
                  <a:schemeClr val="accent5"/>
                </a:solidFill>
                <a:latin typeface="Arial"/>
              </a:rPr>
              <a:t> &amp; CALIPSO improve our understanding, and how can </a:t>
            </a:r>
            <a:r>
              <a:rPr lang="en-US" b="1" dirty="0" err="1">
                <a:solidFill>
                  <a:schemeClr val="accent5"/>
                </a:solidFill>
                <a:latin typeface="Arial"/>
              </a:rPr>
              <a:t>EarthCARE</a:t>
            </a:r>
            <a:r>
              <a:rPr lang="en-US" b="1" dirty="0">
                <a:solidFill>
                  <a:schemeClr val="accent5"/>
                </a:solidFill>
                <a:latin typeface="Arial"/>
              </a:rPr>
              <a:t> make the next breakthrough?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4AF52C-27EF-BF2D-6847-CA76B6CEAF1E}"/>
              </a:ext>
            </a:extLst>
          </p:cNvPr>
          <p:cNvSpPr/>
          <p:nvPr/>
        </p:nvSpPr>
        <p:spPr>
          <a:xfrm>
            <a:off x="3336111" y="4412365"/>
            <a:ext cx="180000" cy="180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0782D-88A5-74EB-FF2B-DFE6247CD492}"/>
              </a:ext>
            </a:extLst>
          </p:cNvPr>
          <p:cNvSpPr txBox="1"/>
          <p:nvPr/>
        </p:nvSpPr>
        <p:spPr>
          <a:xfrm>
            <a:off x="2631702" y="4070538"/>
            <a:ext cx="865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b="1">
                <a:solidFill>
                  <a:srgbClr val="5C5C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NOW!</a:t>
            </a:r>
            <a:endParaRPr lang="en-US" b="1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colorful lines and text&#10;&#10;Description automatically generated with medium confidence">
            <a:extLst>
              <a:ext uri="{FF2B5EF4-FFF2-40B4-BE49-F238E27FC236}">
                <a16:creationId xmlns:a16="http://schemas.microsoft.com/office/drawing/2014/main" id="{F5358849-57A7-1600-A0D3-87C585DD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31"/>
          <a:stretch>
            <a:fillRect/>
          </a:stretch>
        </p:blipFill>
        <p:spPr>
          <a:xfrm>
            <a:off x="198843" y="1083176"/>
            <a:ext cx="5439507" cy="3697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E8C95-D1AC-B919-7726-7CBA2609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did the A-Train tell us about cloud feedbacks?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49A68-1466-C298-CEEE-DBBF580B11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65848" y="2901710"/>
            <a:ext cx="5719752" cy="4913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Aptos" panose="020B0004020202020204" pitchFamily="34" charset="0"/>
              </a:rPr>
              <a:t>High cloud tops rise and cool, now detectable in long time series from MODIS and </a:t>
            </a:r>
            <a:r>
              <a:rPr lang="en-US" sz="1800" dirty="0" err="1">
                <a:solidFill>
                  <a:srgbClr val="FF0000"/>
                </a:solidFill>
                <a:latin typeface="Aptos" panose="020B0004020202020204" pitchFamily="34" charset="0"/>
              </a:rPr>
              <a:t>CloudSat</a:t>
            </a:r>
            <a:r>
              <a:rPr lang="en-US" sz="1800" dirty="0">
                <a:solidFill>
                  <a:srgbClr val="FF0000"/>
                </a:solidFill>
                <a:latin typeface="Aptos" panose="020B0004020202020204" pitchFamily="34" charset="0"/>
              </a:rPr>
              <a:t> (Richardson et 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24F66-97DD-DFB6-79CD-2C5FB594E8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343B9-1860-9428-7947-84FB6678E84F}"/>
              </a:ext>
            </a:extLst>
          </p:cNvPr>
          <p:cNvSpPr txBox="1"/>
          <p:nvPr/>
        </p:nvSpPr>
        <p:spPr>
          <a:xfrm>
            <a:off x="195635" y="1754249"/>
            <a:ext cx="179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Zelinka et al. (Nature 2017)</a:t>
            </a:r>
          </a:p>
        </p:txBody>
      </p:sp>
      <p:pic>
        <p:nvPicPr>
          <p:cNvPr id="12" name="Picture 11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DF05EE62-4F4D-1014-FD13-1CEC1DFC2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905"/>
          <a:stretch/>
        </p:blipFill>
        <p:spPr>
          <a:xfrm>
            <a:off x="6391837" y="4039464"/>
            <a:ext cx="5922307" cy="2718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D565D7-74DC-5CD4-6E83-35C5E6A6CF02}"/>
              </a:ext>
            </a:extLst>
          </p:cNvPr>
          <p:cNvSpPr txBox="1"/>
          <p:nvPr/>
        </p:nvSpPr>
        <p:spPr>
          <a:xfrm>
            <a:off x="4254160" y="4270270"/>
            <a:ext cx="22342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CALIPSO cloud phase observations improved models, reducing negative feedback &amp; uncertainty (Zelinka et al. 2020)</a:t>
            </a:r>
          </a:p>
        </p:txBody>
      </p:sp>
      <p:pic>
        <p:nvPicPr>
          <p:cNvPr id="15" name="Picture 1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17DC4A6-9AFF-BE2C-700C-02868C3B9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4"/>
          <a:stretch/>
        </p:blipFill>
        <p:spPr>
          <a:xfrm>
            <a:off x="1743816" y="4387014"/>
            <a:ext cx="2621826" cy="2473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DFA4A6-DFD6-DCA3-9C7C-797A177CB3A6}"/>
              </a:ext>
            </a:extLst>
          </p:cNvPr>
          <p:cNvSpPr txBox="1"/>
          <p:nvPr/>
        </p:nvSpPr>
        <p:spPr>
          <a:xfrm>
            <a:off x="74347" y="4663920"/>
            <a:ext cx="1647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e.g. CALIPSO anvil cloud area weakly dependent on temperature (McKim et al. 2024)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4D311E-2B24-49C2-E525-9E493629D88C}"/>
              </a:ext>
            </a:extLst>
          </p:cNvPr>
          <p:cNvSpPr txBox="1">
            <a:spLocks/>
          </p:cNvSpPr>
          <p:nvPr/>
        </p:nvSpPr>
        <p:spPr>
          <a:xfrm>
            <a:off x="6182486" y="1462495"/>
            <a:ext cx="5913705" cy="133942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Most models suggest low cloud cover will decrease, amplifying climate change, but amplitude is very uncertain; </a:t>
            </a:r>
            <a:r>
              <a:rPr lang="en-US" dirty="0" err="1">
                <a:solidFill>
                  <a:schemeClr val="accent1"/>
                </a:solidFill>
              </a:rPr>
              <a:t>CloudSat</a:t>
            </a:r>
            <a:r>
              <a:rPr lang="en-US" dirty="0">
                <a:solidFill>
                  <a:schemeClr val="accent1"/>
                </a:solidFill>
              </a:rPr>
              <a:t> provided valuable information on precipitation from low clouds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D1ECE9-978F-A635-0E9B-CBCCD43E1984}"/>
              </a:ext>
            </a:extLst>
          </p:cNvPr>
          <p:cNvCxnSpPr>
            <a:cxnSpLocks/>
          </p:cNvCxnSpPr>
          <p:nvPr/>
        </p:nvCxnSpPr>
        <p:spPr>
          <a:xfrm flipV="1">
            <a:off x="4664380" y="2164862"/>
            <a:ext cx="1315246" cy="423644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ABBF08-D5C5-2F45-266D-2F061F88D962}"/>
              </a:ext>
            </a:extLst>
          </p:cNvPr>
          <p:cNvCxnSpPr>
            <a:cxnSpLocks/>
          </p:cNvCxnSpPr>
          <p:nvPr/>
        </p:nvCxnSpPr>
        <p:spPr>
          <a:xfrm>
            <a:off x="3603171" y="3077469"/>
            <a:ext cx="237645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801A8F-1439-B51D-2708-69964BCD328D}"/>
              </a:ext>
            </a:extLst>
          </p:cNvPr>
          <p:cNvCxnSpPr>
            <a:cxnSpLocks/>
          </p:cNvCxnSpPr>
          <p:nvPr/>
        </p:nvCxnSpPr>
        <p:spPr>
          <a:xfrm>
            <a:off x="2335742" y="3592519"/>
            <a:ext cx="2482064" cy="794495"/>
          </a:xfrm>
          <a:prstGeom prst="straightConnector1">
            <a:avLst/>
          </a:prstGeom>
          <a:ln w="31750">
            <a:solidFill>
              <a:srgbClr val="7030A0"/>
            </a:solidFill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299922-3966-BFE9-1CF9-5CB3DBD44F62}"/>
              </a:ext>
            </a:extLst>
          </p:cNvPr>
          <p:cNvCxnSpPr>
            <a:cxnSpLocks/>
          </p:cNvCxnSpPr>
          <p:nvPr/>
        </p:nvCxnSpPr>
        <p:spPr>
          <a:xfrm flipH="1">
            <a:off x="1454754" y="4212105"/>
            <a:ext cx="444097" cy="425348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E1C560-FD0C-DD8C-964B-793DF5D34DF2}"/>
              </a:ext>
            </a:extLst>
          </p:cNvPr>
          <p:cNvCxnSpPr>
            <a:cxnSpLocks/>
          </p:cNvCxnSpPr>
          <p:nvPr/>
        </p:nvCxnSpPr>
        <p:spPr>
          <a:xfrm flipV="1">
            <a:off x="7978080" y="4433746"/>
            <a:ext cx="0" cy="407414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BD4A21-F2A6-B48C-EC83-63C1E2F7F614}"/>
              </a:ext>
            </a:extLst>
          </p:cNvPr>
          <p:cNvSpPr txBox="1"/>
          <p:nvPr/>
        </p:nvSpPr>
        <p:spPr>
          <a:xfrm>
            <a:off x="2264120" y="1697324"/>
            <a:ext cx="298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 uncertainty remains!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0368F3-F35C-4B70-6486-323A1853B804}"/>
              </a:ext>
            </a:extLst>
          </p:cNvPr>
          <p:cNvCxnSpPr>
            <a:cxnSpLocks/>
          </p:cNvCxnSpPr>
          <p:nvPr/>
        </p:nvCxnSpPr>
        <p:spPr>
          <a:xfrm flipV="1">
            <a:off x="7382511" y="5894181"/>
            <a:ext cx="0" cy="407414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6" grpId="0"/>
      <p:bldP spid="1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364E6C-EC81-E86A-F3A3-8564927B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64"/>
          <a:stretch>
            <a:fillRect/>
          </a:stretch>
        </p:blipFill>
        <p:spPr>
          <a:xfrm>
            <a:off x="375936" y="1073561"/>
            <a:ext cx="7246346" cy="39277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7F2CD-5B19-0B95-1495-88E2893CA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8" y="261650"/>
            <a:ext cx="8966443" cy="538674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CALIPSO improved our understanding of a key cloud feedback (and improved the ECMWF weather model)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1121AC-CF14-51B7-FF3A-A28F79206F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5937" y="5184213"/>
            <a:ext cx="7683060" cy="1605309"/>
          </a:xfrm>
          <a:noFill/>
        </p:spPr>
        <p:txBody>
          <a:bodyPr>
            <a:norm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Older climate models: warming up marine clouds converts ice to liquid, which is more reflective so a negative feedback, but CALIPSO showed that they already contain plenty of supercooled liquid, so effect overestimated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representation of processes in weather &amp; climate models is one key way to reduce uncertainty in cloud feedbacks!</a:t>
            </a:r>
          </a:p>
          <a:p>
            <a:pPr marL="0" indent="0">
              <a:buNone/>
            </a:pP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617B8-5605-819D-59DA-17C506D78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9B878-DF89-A322-BC9E-07A5A34C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996" y="1060498"/>
            <a:ext cx="4037195" cy="5272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FFD7B-56B6-2216-43E2-45D9E1616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268"/>
          <a:stretch>
            <a:fillRect/>
          </a:stretch>
        </p:blipFill>
        <p:spPr>
          <a:xfrm>
            <a:off x="375936" y="1073561"/>
            <a:ext cx="7246346" cy="17754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5FB3B8-16E3-0D3B-B424-03A2C47B32A1}"/>
              </a:ext>
            </a:extLst>
          </p:cNvPr>
          <p:cNvSpPr txBox="1">
            <a:spLocks/>
          </p:cNvSpPr>
          <p:nvPr/>
        </p:nvSpPr>
        <p:spPr>
          <a:xfrm>
            <a:off x="4152283" y="2926056"/>
            <a:ext cx="3701883" cy="215365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New mixed-phase cloud treatment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informed by CALIPSO cloud top phase (Forbes &amp;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Ahlgrimm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2014, Forbes et al. 2016)</a:t>
            </a:r>
          </a:p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One of many model improvements inspired by </a:t>
            </a:r>
            <a:r>
              <a:rPr lang="en-US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CloudSat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&amp; CALIPSO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517A1-F086-D894-8C05-40B366E7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078"/>
          <a:stretch>
            <a:fillRect/>
          </a:stretch>
        </p:blipFill>
        <p:spPr>
          <a:xfrm>
            <a:off x="8058995" y="1060498"/>
            <a:ext cx="4037195" cy="2368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6ECD56-A888-8E8E-3F59-564D7068C574}"/>
              </a:ext>
            </a:extLst>
          </p:cNvPr>
          <p:cNvSpPr txBox="1"/>
          <p:nvPr/>
        </p:nvSpPr>
        <p:spPr>
          <a:xfrm>
            <a:off x="8101187" y="2517396"/>
            <a:ext cx="106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Too dim!</a:t>
            </a:r>
          </a:p>
        </p:txBody>
      </p:sp>
    </p:spTree>
    <p:extLst>
      <p:ext uri="{BB962C8B-B14F-4D97-AF65-F5344CB8AC3E}">
        <p14:creationId xmlns:p14="http://schemas.microsoft.com/office/powerpoint/2010/main" val="2722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4CBC-809D-B454-FA90-FA18BC99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A700-DFF6-AD37-2002-77AA88EC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aerosol-cloud interactions?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E5291F-E165-2EE4-27D3-70D449A96A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1627" y="1322478"/>
            <a:ext cx="5757010" cy="5535521"/>
          </a:xfrm>
        </p:spPr>
        <p:txBody>
          <a:bodyPr>
            <a:normAutofit/>
          </a:bodyPr>
          <a:lstStyle/>
          <a:p>
            <a:r>
              <a:rPr lang="en-US" sz="2000" dirty="0"/>
              <a:t>There is a huge compensation between the strength of the cloud feedback and the strength of aerosol-cloud interactions in CMIP6 climate models</a:t>
            </a:r>
          </a:p>
          <a:p>
            <a:r>
              <a:rPr lang="en-US" sz="2000" dirty="0"/>
              <a:t>This allows models to fit the 20</a:t>
            </a:r>
            <a:r>
              <a:rPr lang="en-US" sz="2000" baseline="30000" dirty="0"/>
              <a:t>th</a:t>
            </a:r>
            <a:r>
              <a:rPr lang="en-US" sz="2000" dirty="0"/>
              <a:t>-century temperature record for very different reasons, so their future projections diverge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crucial that we also try to use </a:t>
            </a:r>
            <a:r>
              <a:rPr lang="en-US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pin down aerosol-cloud interactions!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Wang et al. (GRL 2021)</a:t>
            </a:r>
          </a:p>
        </p:txBody>
      </p:sp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85E465F2-812D-00DB-6906-A9B7F40B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3"/>
          <a:stretch>
            <a:fillRect/>
          </a:stretch>
        </p:blipFill>
        <p:spPr bwMode="auto">
          <a:xfrm>
            <a:off x="713475" y="1196694"/>
            <a:ext cx="5097877" cy="44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93F4D-C684-11A2-BEC2-8CE3EA42C241}"/>
              </a:ext>
            </a:extLst>
          </p:cNvPr>
          <p:cNvSpPr txBox="1"/>
          <p:nvPr/>
        </p:nvSpPr>
        <p:spPr>
          <a:xfrm rot="16200000">
            <a:off x="-2020355" y="3147740"/>
            <a:ext cx="5088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Strength of aerosol-cloud interactions (W m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5BD479-22CD-AB5E-3EA7-E04C326729CF}"/>
              </a:ext>
            </a:extLst>
          </p:cNvPr>
          <p:cNvCxnSpPr>
            <a:cxnSpLocks/>
          </p:cNvCxnSpPr>
          <p:nvPr/>
        </p:nvCxnSpPr>
        <p:spPr>
          <a:xfrm>
            <a:off x="2503700" y="5640624"/>
            <a:ext cx="0" cy="503237"/>
          </a:xfrm>
          <a:prstGeom prst="straightConnector1">
            <a:avLst/>
          </a:prstGeom>
          <a:ln w="19050">
            <a:solidFill>
              <a:srgbClr val="D92027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2E82AE-A910-2E68-CB92-D7AA206248D4}"/>
              </a:ext>
            </a:extLst>
          </p:cNvPr>
          <p:cNvCxnSpPr>
            <a:cxnSpLocks/>
          </p:cNvCxnSpPr>
          <p:nvPr/>
        </p:nvCxnSpPr>
        <p:spPr>
          <a:xfrm>
            <a:off x="4619667" y="5640624"/>
            <a:ext cx="0" cy="503237"/>
          </a:xfrm>
          <a:prstGeom prst="straightConnector1">
            <a:avLst/>
          </a:prstGeom>
          <a:ln w="19050">
            <a:solidFill>
              <a:srgbClr val="D92027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08EE05-510D-CB0F-6C85-2FE84AA4964F}"/>
              </a:ext>
            </a:extLst>
          </p:cNvPr>
          <p:cNvSpPr txBox="1"/>
          <p:nvPr/>
        </p:nvSpPr>
        <p:spPr>
          <a:xfrm>
            <a:off x="1702219" y="6082336"/>
            <a:ext cx="1804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92027"/>
                </a:solidFill>
                <a:latin typeface="Arial"/>
              </a:rPr>
              <a:t>Clouds stay about the same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47625E-7F07-9223-0078-997E415AD8F4}"/>
              </a:ext>
            </a:extLst>
          </p:cNvPr>
          <p:cNvSpPr txBox="1"/>
          <p:nvPr/>
        </p:nvSpPr>
        <p:spPr>
          <a:xfrm>
            <a:off x="3718054" y="6082335"/>
            <a:ext cx="1804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92027"/>
                </a:solidFill>
                <a:latin typeface="Arial"/>
              </a:rPr>
              <a:t>Clouds amplify the warming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E43C2A-D2E5-C62E-D035-693CF0F02BED}"/>
              </a:ext>
            </a:extLst>
          </p:cNvPr>
          <p:cNvCxnSpPr>
            <a:cxnSpLocks/>
          </p:cNvCxnSpPr>
          <p:nvPr/>
        </p:nvCxnSpPr>
        <p:spPr>
          <a:xfrm>
            <a:off x="1702219" y="1405607"/>
            <a:ext cx="3617926" cy="34082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F83F-F893-A7C4-1C37-2BFD40565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F66BE887-92B0-50BC-42C4-320CA3B39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3"/>
          <a:stretch>
            <a:fillRect/>
          </a:stretch>
        </p:blipFill>
        <p:spPr>
          <a:xfrm>
            <a:off x="95809" y="1544022"/>
            <a:ext cx="12117081" cy="5245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9A7FB8-F6E8-4744-9B71-B7111C752EE4}"/>
              </a:ext>
            </a:extLst>
          </p:cNvPr>
          <p:cNvSpPr/>
          <p:nvPr/>
        </p:nvSpPr>
        <p:spPr>
          <a:xfrm>
            <a:off x="74987" y="1079503"/>
            <a:ext cx="6135276" cy="3054190"/>
          </a:xfrm>
          <a:prstGeom prst="rect">
            <a:avLst/>
          </a:prstGeom>
          <a:solidFill>
            <a:schemeClr val="bg1"/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50D59-8AEF-0D2E-973C-B2C3A501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EarthCARE’s</a:t>
            </a:r>
            <a:r>
              <a:rPr lang="en-US" dirty="0"/>
              <a:t> CPR is incredibly sensitive!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90CF-23B7-1877-A6D7-E4F284B563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9282" y="3508696"/>
            <a:ext cx="6091803" cy="56541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err="1"/>
              <a:t>Zhuocan</a:t>
            </a:r>
            <a:r>
              <a:rPr lang="en-US" sz="1600" dirty="0"/>
              <a:t> Xu et al. (2025): asymmetric pulse and 7-8 dB extra sensitivity means </a:t>
            </a:r>
            <a:r>
              <a:rPr lang="en-US" sz="1600" dirty="0" err="1"/>
              <a:t>EarthCARE</a:t>
            </a:r>
            <a:r>
              <a:rPr lang="en-US" sz="1600" dirty="0"/>
              <a:t> detects </a:t>
            </a:r>
            <a:r>
              <a:rPr lang="en-US" sz="1600" b="1" dirty="0"/>
              <a:t>twice</a:t>
            </a:r>
            <a:r>
              <a:rPr lang="en-US" sz="1600" dirty="0"/>
              <a:t> as much stratocumulus as </a:t>
            </a:r>
            <a:r>
              <a:rPr lang="en-US" sz="1600" dirty="0" err="1"/>
              <a:t>CloudSat</a:t>
            </a:r>
            <a:r>
              <a:rPr lang="en-US" sz="1600" dirty="0"/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00649-D534-7A65-B7CA-E223E5FA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47"/>
          <a:stretch>
            <a:fillRect/>
          </a:stretch>
        </p:blipFill>
        <p:spPr>
          <a:xfrm>
            <a:off x="135443" y="1151714"/>
            <a:ext cx="5975671" cy="2364652"/>
          </a:xfrm>
          <a:prstGeom prst="rect">
            <a:avLst/>
          </a:prstGeom>
        </p:spPr>
      </p:pic>
      <p:pic>
        <p:nvPicPr>
          <p:cNvPr id="11" name="Picture 10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07C9C320-D45A-F135-2D4A-3AF5A2976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5" b="50399"/>
          <a:stretch>
            <a:fillRect/>
          </a:stretch>
        </p:blipFill>
        <p:spPr>
          <a:xfrm>
            <a:off x="6705881" y="4291237"/>
            <a:ext cx="5581841" cy="2566763"/>
          </a:xfrm>
          <a:prstGeom prst="rect">
            <a:avLst/>
          </a:prstGeom>
        </p:spPr>
      </p:pic>
      <p:pic>
        <p:nvPicPr>
          <p:cNvPr id="26" name="Picture 25" descr="A group of colored graphs&#10;&#10;AI-generated content may be incorrect.">
            <a:extLst>
              <a:ext uri="{FF2B5EF4-FFF2-40B4-BE49-F238E27FC236}">
                <a16:creationId xmlns:a16="http://schemas.microsoft.com/office/drawing/2014/main" id="{08D217D5-3DBA-D6FF-A9C2-A045BFAFD4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5" r="53622"/>
          <a:stretch>
            <a:fillRect/>
          </a:stretch>
        </p:blipFill>
        <p:spPr>
          <a:xfrm>
            <a:off x="6705880" y="4163744"/>
            <a:ext cx="5581841" cy="2625778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2D276A-6A73-1E85-96D3-0D529C82488C}"/>
              </a:ext>
            </a:extLst>
          </p:cNvPr>
          <p:cNvSpPr txBox="1"/>
          <p:nvPr/>
        </p:nvSpPr>
        <p:spPr>
          <a:xfrm>
            <a:off x="4663739" y="5811776"/>
            <a:ext cx="3652951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We can now compute effective radius in thin cirrus by radar-lidar synergy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Extra sensitivity could also be important for insect detection: see Shannon Mason’s talk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0DBE45-6EAB-806A-8647-B7CB1611F96A}"/>
              </a:ext>
            </a:extLst>
          </p:cNvPr>
          <p:cNvCxnSpPr>
            <a:cxnSpLocks/>
          </p:cNvCxnSpPr>
          <p:nvPr/>
        </p:nvCxnSpPr>
        <p:spPr>
          <a:xfrm flipV="1">
            <a:off x="8316690" y="4979771"/>
            <a:ext cx="2050572" cy="8320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1B28F8-A5B9-A26E-DDD2-EEC0A1BFCED2}"/>
              </a:ext>
            </a:extLst>
          </p:cNvPr>
          <p:cNvCxnSpPr>
            <a:cxnSpLocks/>
          </p:cNvCxnSpPr>
          <p:nvPr/>
        </p:nvCxnSpPr>
        <p:spPr>
          <a:xfrm flipH="1" flipV="1">
            <a:off x="3800207" y="4817807"/>
            <a:ext cx="863532" cy="9939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35059-47C3-FB3B-22DD-361F02DC7D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F7F4E9-92D6-4B62-AB29-8B21DE6DADB9}" type="slidenum">
              <a:rPr lang="en-GB" smtClean="0">
                <a:ea typeface="Calibri" panose="020F0502020204030204" pitchFamily="34" charset="0"/>
              </a:rPr>
              <a:pPr/>
              <a:t>7</a:t>
            </a:fld>
            <a:endParaRPr lang="en-GB" dirty="0"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DD9723-7F5E-2A3B-0D53-562702C52C4D}"/>
              </a:ext>
            </a:extLst>
          </p:cNvPr>
          <p:cNvSpPr txBox="1"/>
          <p:nvPr/>
        </p:nvSpPr>
        <p:spPr>
          <a:xfrm>
            <a:off x="6823587" y="1127097"/>
            <a:ext cx="5368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Can gain further sensitivity by averaging raw signal…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52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95FD-079A-63FA-0FF7-3FD2B31B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7" y="261650"/>
            <a:ext cx="9847781" cy="538674"/>
          </a:xfrm>
        </p:spPr>
        <p:txBody>
          <a:bodyPr>
            <a:normAutofit/>
          </a:bodyPr>
          <a:lstStyle/>
          <a:p>
            <a:r>
              <a:rPr lang="en-US" dirty="0"/>
              <a:t>How do we separate terminal velocity &amp; vertical wind?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4F18-0A2F-01D1-2DFE-732F98D75E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0228" y="1258645"/>
            <a:ext cx="1897265" cy="5526640"/>
          </a:xfrm>
        </p:spPr>
        <p:txBody>
          <a:bodyPr>
            <a:normAutofit/>
          </a:bodyPr>
          <a:lstStyle/>
          <a:p>
            <a:r>
              <a:rPr lang="en-US" sz="1800" dirty="0"/>
              <a:t>Radar reflectivity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Doppler velocity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Latest C-CD assumption: </a:t>
            </a:r>
            <a:r>
              <a:rPr lang="en-US" sz="1800" i="1" dirty="0"/>
              <a:t>all the small-scale variability is  air motion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With Bernat P-T, Shannon Mason, Zhipeng Qu, Kamil Mroz 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5189-66C2-093F-F076-8FDC984B51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73314149-EEF9-A6C6-EEB2-B0DE17279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4"/>
          <a:stretch>
            <a:fillRect/>
          </a:stretch>
        </p:blipFill>
        <p:spPr>
          <a:xfrm>
            <a:off x="5448377" y="1108575"/>
            <a:ext cx="3287522" cy="5679440"/>
          </a:xfrm>
          <a:prstGeom prst="rect">
            <a:avLst/>
          </a:prstGeom>
        </p:spPr>
      </p:pic>
      <p:pic>
        <p:nvPicPr>
          <p:cNvPr id="8" name="Picture 7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22238529-63A9-8781-1140-B0D40C01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2132938" y="1108575"/>
            <a:ext cx="3287522" cy="5679440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C3BEC58B-1BCA-2CFF-6AED-79AA1E01A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/>
          <a:stretch>
            <a:fillRect/>
          </a:stretch>
        </p:blipFill>
        <p:spPr>
          <a:xfrm>
            <a:off x="8771344" y="1111306"/>
            <a:ext cx="3335987" cy="5673979"/>
          </a:xfrm>
          <a:prstGeom prst="rect">
            <a:avLst/>
          </a:prstGeom>
        </p:spPr>
      </p:pic>
      <p:pic>
        <p:nvPicPr>
          <p:cNvPr id="11" name="Picture 10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18C2B111-9FAB-A1E3-BB26-4601C94F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4" b="51681"/>
          <a:stretch>
            <a:fillRect/>
          </a:stretch>
        </p:blipFill>
        <p:spPr>
          <a:xfrm>
            <a:off x="5448377" y="1105845"/>
            <a:ext cx="3287522" cy="2744235"/>
          </a:xfrm>
          <a:prstGeom prst="rect">
            <a:avLst/>
          </a:prstGeom>
        </p:spPr>
      </p:pic>
      <p:pic>
        <p:nvPicPr>
          <p:cNvPr id="12" name="Picture 11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4767A0F6-69A8-0F0D-9EB8-86EF32740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681"/>
          <a:stretch>
            <a:fillRect/>
          </a:stretch>
        </p:blipFill>
        <p:spPr>
          <a:xfrm>
            <a:off x="2132938" y="1105845"/>
            <a:ext cx="3287522" cy="2744235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E33D81A3-26A3-70F3-A4C2-CD6F69B36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 b="51635"/>
          <a:stretch>
            <a:fillRect/>
          </a:stretch>
        </p:blipFill>
        <p:spPr>
          <a:xfrm>
            <a:off x="8771344" y="1108575"/>
            <a:ext cx="3335987" cy="2744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AAF500-E89B-C167-DF91-DDD4231B3206}"/>
              </a:ext>
            </a:extLst>
          </p:cNvPr>
          <p:cNvSpPr txBox="1"/>
          <p:nvPr/>
        </p:nvSpPr>
        <p:spPr>
          <a:xfrm>
            <a:off x="2364644" y="717601"/>
            <a:ext cx="906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VERIFY2: 7 Nov 2024	            ECALOT6: 27 Jan 2025	    VERIFY4: 18 Nov 2024</a:t>
            </a:r>
          </a:p>
        </p:txBody>
      </p:sp>
    </p:spTree>
    <p:extLst>
      <p:ext uri="{BB962C8B-B14F-4D97-AF65-F5344CB8AC3E}">
        <p14:creationId xmlns:p14="http://schemas.microsoft.com/office/powerpoint/2010/main" val="26577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7FE6-533D-FEA2-4CD6-EB5A3F5B6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AD4C6-F585-E58A-61A2-95A11EAD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8" y="261650"/>
            <a:ext cx="9492412" cy="538674"/>
          </a:xfrm>
        </p:spPr>
        <p:txBody>
          <a:bodyPr>
            <a:normAutofit/>
          </a:bodyPr>
          <a:lstStyle/>
          <a:p>
            <a:r>
              <a:rPr lang="en-US" dirty="0"/>
              <a:t>How do we separate terminal velocity &amp; vertical wind?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B7713-6AC4-990E-E949-A7FDC30651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00228" y="1258645"/>
            <a:ext cx="1886606" cy="5529370"/>
          </a:xfrm>
        </p:spPr>
        <p:txBody>
          <a:bodyPr>
            <a:normAutofit/>
          </a:bodyPr>
          <a:lstStyle/>
          <a:p>
            <a:r>
              <a:rPr lang="en-US" sz="1800" dirty="0"/>
              <a:t>Radar reflectivity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Doppler velocity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Excellent agreement in phase and amplitude of gravity waves!</a:t>
            </a:r>
          </a:p>
          <a:p>
            <a:endParaRPr lang="en-US" sz="1800" i="1" dirty="0"/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See my poster tomorrow (Lobby10)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66411-7C32-2014-EB7E-B10099A6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B16ABACA-8414-C29B-3A44-3ED502EFB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8"/>
          <a:stretch>
            <a:fillRect/>
          </a:stretch>
        </p:blipFill>
        <p:spPr>
          <a:xfrm>
            <a:off x="2086834" y="1108575"/>
            <a:ext cx="2838578" cy="5679440"/>
          </a:xfrm>
          <a:prstGeom prst="rect">
            <a:avLst/>
          </a:prstGeom>
        </p:spPr>
      </p:pic>
      <p:pic>
        <p:nvPicPr>
          <p:cNvPr id="7" name="Picture 6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F96A9CEB-BCB3-F2BF-7E65-39162B8C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1"/>
          <a:stretch>
            <a:fillRect/>
          </a:stretch>
        </p:blipFill>
        <p:spPr>
          <a:xfrm>
            <a:off x="5347400" y="1108575"/>
            <a:ext cx="2908072" cy="5679440"/>
          </a:xfrm>
          <a:prstGeom prst="rect">
            <a:avLst/>
          </a:prstGeom>
        </p:spPr>
      </p:pic>
      <p:pic>
        <p:nvPicPr>
          <p:cNvPr id="9" name="Picture 8" descr="A group of graphs showing different colors of a reflector&#10;&#10;AI-generated content may be incorrect.">
            <a:extLst>
              <a:ext uri="{FF2B5EF4-FFF2-40B4-BE49-F238E27FC236}">
                <a16:creationId xmlns:a16="http://schemas.microsoft.com/office/drawing/2014/main" id="{B0802E28-0E1C-0BE1-327D-77BE94BB1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0"/>
          <a:stretch>
            <a:fillRect/>
          </a:stretch>
        </p:blipFill>
        <p:spPr>
          <a:xfrm>
            <a:off x="8735899" y="1114183"/>
            <a:ext cx="2836950" cy="5679440"/>
          </a:xfrm>
          <a:prstGeom prst="rect">
            <a:avLst/>
          </a:prstGeom>
        </p:spPr>
      </p:pic>
      <p:pic>
        <p:nvPicPr>
          <p:cNvPr id="11" name="Picture 10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C638D50E-B8C6-7F62-2CCB-6E691DBDB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4" b="51681"/>
          <a:stretch>
            <a:fillRect/>
          </a:stretch>
        </p:blipFill>
        <p:spPr>
          <a:xfrm>
            <a:off x="5448377" y="1105845"/>
            <a:ext cx="3287522" cy="2744235"/>
          </a:xfrm>
          <a:prstGeom prst="rect">
            <a:avLst/>
          </a:prstGeom>
        </p:spPr>
      </p:pic>
      <p:pic>
        <p:nvPicPr>
          <p:cNvPr id="12" name="Picture 11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6AA9CA72-6A69-9D61-21F9-0A42500F8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681"/>
          <a:stretch>
            <a:fillRect/>
          </a:stretch>
        </p:blipFill>
        <p:spPr>
          <a:xfrm>
            <a:off x="2132938" y="1105845"/>
            <a:ext cx="3287522" cy="2744235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2C3E29DB-B574-66F5-C33E-865C6C7FF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9" b="51635"/>
          <a:stretch>
            <a:fillRect/>
          </a:stretch>
        </p:blipFill>
        <p:spPr>
          <a:xfrm>
            <a:off x="8771344" y="1108575"/>
            <a:ext cx="3335987" cy="2744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125753-EF0D-EB84-0965-DF606755B04B}"/>
              </a:ext>
            </a:extLst>
          </p:cNvPr>
          <p:cNvSpPr txBox="1"/>
          <p:nvPr/>
        </p:nvSpPr>
        <p:spPr>
          <a:xfrm>
            <a:off x="2406508" y="4568625"/>
            <a:ext cx="1660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Aircraft</a:t>
            </a:r>
          </a:p>
          <a:p>
            <a:r>
              <a:rPr lang="en-US" sz="1400" b="1" dirty="0" err="1">
                <a:solidFill>
                  <a:srgbClr val="0000FF"/>
                </a:solidFill>
              </a:rPr>
              <a:t>EarthCARE</a:t>
            </a:r>
            <a:r>
              <a:rPr lang="en-US" sz="1400" b="1" dirty="0">
                <a:solidFill>
                  <a:srgbClr val="0000FF"/>
                </a:solidFill>
              </a:rPr>
              <a:t> (C-CD)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DFA18-9AA7-A525-B1D4-6F7E5B314E16}"/>
              </a:ext>
            </a:extLst>
          </p:cNvPr>
          <p:cNvSpPr txBox="1"/>
          <p:nvPr/>
        </p:nvSpPr>
        <p:spPr>
          <a:xfrm>
            <a:off x="10363464" y="4782027"/>
            <a:ext cx="1743866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Doppler variations without vertical coherence are mostly noise</a:t>
            </a:r>
          </a:p>
        </p:txBody>
      </p:sp>
      <p:pic>
        <p:nvPicPr>
          <p:cNvPr id="18" name="Picture 5" descr="Smiley - Wikipedia">
            <a:extLst>
              <a:ext uri="{FF2B5EF4-FFF2-40B4-BE49-F238E27FC236}">
                <a16:creationId xmlns:a16="http://schemas.microsoft.com/office/drawing/2014/main" id="{75D3A441-EEC5-847B-8FCC-5220DBB8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37" y="5259080"/>
            <a:ext cx="491959" cy="4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Smiley - Wikipedia">
            <a:extLst>
              <a:ext uri="{FF2B5EF4-FFF2-40B4-BE49-F238E27FC236}">
                <a16:creationId xmlns:a16="http://schemas.microsoft.com/office/drawing/2014/main" id="{B2A468DA-415B-EB42-5C83-1CE5ED10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96" y="6075284"/>
            <a:ext cx="491959" cy="4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EAA20-8C00-06E1-25E0-FFD3C8A95A9A}"/>
              </a:ext>
            </a:extLst>
          </p:cNvPr>
          <p:cNvSpPr txBox="1"/>
          <p:nvPr/>
        </p:nvSpPr>
        <p:spPr>
          <a:xfrm>
            <a:off x="2364644" y="717601"/>
            <a:ext cx="906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VERIFY2: 7 Nov 2024	            ECALOT6: 27 Jan 2025	    VERIFY4: 18 Nov 2024</a:t>
            </a:r>
          </a:p>
        </p:txBody>
      </p:sp>
    </p:spTree>
    <p:extLst>
      <p:ext uri="{BB962C8B-B14F-4D97-AF65-F5344CB8AC3E}">
        <p14:creationId xmlns:p14="http://schemas.microsoft.com/office/powerpoint/2010/main" val="24452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  <clbl:label id="{3976fa30-1907-4356-8241-62ea5e1c0256}" enabled="1" method="Standard" siteId="{9a5cacd0-2bef-4dd7-ac5c-7ebe1f54f495}" removed="0"/>
  <clbl:label id="{eb3d6966-7b3b-4f51-bc29-e5b194e73c1e}" enabled="0" method="" siteId="{eb3d6966-7b3b-4f51-bc29-e5b194e73c1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4110</TotalTime>
  <Words>1442</Words>
  <Application>Microsoft Macintosh PowerPoint</Application>
  <PresentationFormat>Widescreen</PresentationFormat>
  <Paragraphs>212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游ゴシック</vt:lpstr>
      <vt:lpstr>Aptos</vt:lpstr>
      <vt:lpstr>Arial</vt:lpstr>
      <vt:lpstr>Calibri</vt:lpstr>
      <vt:lpstr>Courier New</vt:lpstr>
      <vt:lpstr>NotesEsa</vt:lpstr>
      <vt:lpstr>Symbol</vt:lpstr>
      <vt:lpstr>System Font Regular</vt:lpstr>
      <vt:lpstr>Verdana</vt:lpstr>
      <vt:lpstr>Office Theme</vt:lpstr>
      <vt:lpstr>PowerPoint Presentation</vt:lpstr>
      <vt:lpstr>Moving towards scientific exploitation of EarthCARE</vt:lpstr>
      <vt:lpstr>How much will the climate change this century?</vt:lpstr>
      <vt:lpstr>What did the A-Train tell us about cloud feedbacks?</vt:lpstr>
      <vt:lpstr>How CALIPSO improved our understanding of a key cloud feedback (and improved the ECMWF weather model)</vt:lpstr>
      <vt:lpstr>What about aerosol-cloud interactions?</vt:lpstr>
      <vt:lpstr>EarthCARE’s CPR is incredibly sensitive!</vt:lpstr>
      <vt:lpstr>How do we separate terminal velocity &amp; vertical wind?</vt:lpstr>
      <vt:lpstr>How do we separate terminal velocity &amp; vertical wind?</vt:lpstr>
      <vt:lpstr>Influence of gravity waves on cloud physics</vt:lpstr>
      <vt:lpstr>Doppler improves model fall speed</vt:lpstr>
      <vt:lpstr>ATLID is a gamechanger for testing aerosols in models!</vt:lpstr>
      <vt:lpstr>Tracking smoke from Canadian wildfires</vt:lpstr>
      <vt:lpstr>What is the climate impact of Canadian smoke?</vt:lpstr>
      <vt:lpstr>What can EarthCARE tell us about aerosol-cloud interactions, e.g. Canadian smoke August 2024?</vt:lpstr>
      <vt:lpstr>Towards radiative closure</vt:lpstr>
      <vt:lpstr>Latest radiative closure results</vt:lpstr>
      <vt:lpstr>The day EarthCARE hit Hurricane Humberto 28 Sept 2025</vt:lpstr>
      <vt:lpstr>a</vt:lpstr>
      <vt:lpstr>How does IFS perform in 5-day forecasts?</vt:lpstr>
      <vt:lpstr>Evaluation of IFS and NICAM using CPR</vt:lpstr>
      <vt:lpstr>Outlook</vt:lpstr>
    </vt:vector>
  </TitlesOfParts>
  <Manager/>
  <Company>JAXA Japan Aerospace Exploration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Robin Hogan</cp:lastModifiedBy>
  <cp:revision>4</cp:revision>
  <dcterms:created xsi:type="dcterms:W3CDTF">2025-07-25T01:46:52Z</dcterms:created>
  <dcterms:modified xsi:type="dcterms:W3CDTF">2025-11-29T17:13:00Z</dcterms:modified>
</cp:coreProperties>
</file>