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378" r:id="rId5"/>
    <p:sldId id="381" r:id="rId6"/>
    <p:sldId id="372" r:id="rId7"/>
    <p:sldId id="365" r:id="rId8"/>
    <p:sldId id="379" r:id="rId9"/>
    <p:sldId id="375" r:id="rId10"/>
    <p:sldId id="385" r:id="rId11"/>
    <p:sldId id="382" r:id="rId12"/>
    <p:sldId id="373" r:id="rId13"/>
    <p:sldId id="374" r:id="rId14"/>
    <p:sldId id="383" r:id="rId15"/>
    <p:sldId id="384" r:id="rId16"/>
    <p:sldId id="371" r:id="rId17"/>
  </p:sldIdLst>
  <p:sldSz cx="12188825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frameSlides="1"/>
  <p:clrMru>
    <a:srgbClr val="B8E5A6"/>
    <a:srgbClr val="00FF00"/>
    <a:srgbClr val="FAACB4"/>
    <a:srgbClr val="3333FF"/>
    <a:srgbClr val="33CCFF"/>
    <a:srgbClr val="FF00FF"/>
    <a:srgbClr val="181642"/>
    <a:srgbClr val="2D3865"/>
    <a:srgbClr val="312E64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F6E263-84F8-7445-B577-12C2C9406D5F}" v="1110" dt="2026-05-20T14:17:40.77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06" autoAdjust="0"/>
    <p:restoredTop sz="96575" autoAdjust="0"/>
  </p:normalViewPr>
  <p:slideViewPr>
    <p:cSldViewPr snapToGrid="0" snapToObjects="1" showGuides="1">
      <p:cViewPr>
        <p:scale>
          <a:sx n="182" d="100"/>
          <a:sy n="182" d="100"/>
        </p:scale>
        <p:origin x="4872" y="592"/>
      </p:cViewPr>
      <p:guideLst>
        <p:guide orient="horz" pos="2183"/>
        <p:guide pos="3839"/>
      </p:guideLst>
    </p:cSldViewPr>
  </p:slideViewPr>
  <p:outlineViewPr>
    <p:cViewPr>
      <p:scale>
        <a:sx n="33" d="100"/>
        <a:sy n="33" d="100"/>
      </p:scale>
      <p:origin x="0" y="-9846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4194"/>
    </p:cViewPr>
  </p:sorter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7351A7-8A0E-BC4A-B507-BC9FBEDEB94D}" type="datetime1">
              <a:rPr lang="en-US" smtClean="0"/>
              <a:pPr/>
              <a:t>5/17/26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FFE683-3A33-1F4A-90D8-528147015F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2195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0BA50B-6875-0F43-A70A-41BA2A188017}" type="datetime1">
              <a:rPr lang="en-US" smtClean="0"/>
              <a:pPr/>
              <a:t>5/17/26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03270C-FB42-C54A-AC71-B4EEB4FA7F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96709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03270C-FB42-C54A-AC71-B4EEB4FA7F12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14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2160000" y="1294198"/>
            <a:ext cx="7869600" cy="519800"/>
          </a:xfrm>
          <a:prstGeom prst="rect">
            <a:avLst/>
          </a:prstGeom>
        </p:spPr>
        <p:txBody>
          <a:bodyPr vert="horz" lIns="0" tIns="0" rIns="0" bIns="0" anchor="b" anchorCtr="0">
            <a:sp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3600" b="1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/>
              <a:t>Title of Presentation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2160000" y="1980000"/>
            <a:ext cx="7869600" cy="382156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2400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/>
              <a:t>Subtitle of Presentation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2160000" y="2700001"/>
            <a:ext cx="7869600" cy="307777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000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/>
              <a:t>Author’s Name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2160000" y="3121224"/>
            <a:ext cx="7869600" cy="254771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600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/>
              <a:t>Author’s Address</a:t>
            </a:r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2160000" y="3429000"/>
            <a:ext cx="7869600" cy="228268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 err="1"/>
              <a:t>email@ddress</a:t>
            </a:r>
            <a:endParaRPr lang="en-GB" dirty="0"/>
          </a:p>
        </p:txBody>
      </p:sp>
      <p:pic>
        <p:nvPicPr>
          <p:cNvPr id="10" name="Picture 9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60000" y="5984875"/>
            <a:ext cx="2135591" cy="36695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160000" y="360000"/>
            <a:ext cx="7869600" cy="36933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064E8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2159999" y="936000"/>
            <a:ext cx="7869601" cy="4986000"/>
          </a:xfrm>
          <a:prstGeom prst="rect">
            <a:avLst/>
          </a:prstGeom>
        </p:spPr>
        <p:txBody>
          <a:bodyPr lIns="0" tIns="0" rIns="0" bIns="0"/>
          <a:lstStyle>
            <a:lvl1pPr marL="179388" indent="-179388">
              <a:lnSpc>
                <a:spcPts val="2200"/>
              </a:lnSpc>
              <a:spcBef>
                <a:spcPts val="1100"/>
              </a:spcBef>
              <a:buClr>
                <a:srgbClr val="064E83"/>
              </a:buClr>
              <a:defRPr sz="1800">
                <a:solidFill>
                  <a:schemeClr val="tx1"/>
                </a:solidFill>
              </a:defRPr>
            </a:lvl1pPr>
            <a:lvl2pPr marL="630000" indent="-270000">
              <a:lnSpc>
                <a:spcPts val="2000"/>
              </a:lnSpc>
              <a:spcBef>
                <a:spcPts val="1000"/>
              </a:spcBef>
              <a:buClr>
                <a:srgbClr val="064E83"/>
              </a:buClr>
              <a:tabLst>
                <a:tab pos="355600" algn="l"/>
              </a:tabLst>
              <a:defRPr sz="1600">
                <a:solidFill>
                  <a:schemeClr val="tx1"/>
                </a:solidFill>
              </a:defRPr>
            </a:lvl2pPr>
            <a:lvl3pPr marL="990000" indent="-270000">
              <a:lnSpc>
                <a:spcPts val="1800"/>
              </a:lnSpc>
              <a:spcBef>
                <a:spcPts val="900"/>
              </a:spcBef>
              <a:buClr>
                <a:srgbClr val="064E83"/>
              </a:buClr>
              <a:defRPr sz="1400">
                <a:solidFill>
                  <a:schemeClr val="tx1"/>
                </a:solidFill>
              </a:defRPr>
            </a:lvl3pPr>
            <a:lvl4pPr marL="1350000" indent="-270000">
              <a:lnSpc>
                <a:spcPts val="1600"/>
              </a:lnSpc>
              <a:spcBef>
                <a:spcPts val="800"/>
              </a:spcBef>
              <a:buClr>
                <a:srgbClr val="064E83"/>
              </a:buClr>
              <a:defRPr sz="1200">
                <a:solidFill>
                  <a:schemeClr val="tx1"/>
                </a:solidFill>
              </a:defRPr>
            </a:lvl4pPr>
            <a:lvl5pPr marL="1710000" indent="-270000">
              <a:lnSpc>
                <a:spcPts val="1400"/>
              </a:lnSpc>
              <a:spcBef>
                <a:spcPts val="700"/>
              </a:spcBef>
              <a:buClr>
                <a:srgbClr val="064E83"/>
              </a:buCl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Top level text goes in here </a:t>
            </a:r>
          </a:p>
          <a:p>
            <a:pPr lvl="1"/>
            <a:r>
              <a:rPr lang="en-GB" dirty="0"/>
              <a:t>Second level text goes in here</a:t>
            </a:r>
          </a:p>
          <a:p>
            <a:pPr lvl="2"/>
            <a:r>
              <a:rPr lang="en-GB" dirty="0"/>
              <a:t>Third level text goes in here</a:t>
            </a:r>
          </a:p>
          <a:p>
            <a:pPr lvl="3"/>
            <a:r>
              <a:rPr lang="en-GB" dirty="0"/>
              <a:t>Fourth level text goes in here</a:t>
            </a:r>
          </a:p>
          <a:p>
            <a:pPr lvl="4"/>
            <a:r>
              <a:rPr lang="en-GB" dirty="0"/>
              <a:t>Fifth level text goes in here</a:t>
            </a:r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029600" y="6308255"/>
            <a:ext cx="2159224" cy="216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900" b="1">
                <a:solidFill>
                  <a:srgbClr val="064E83"/>
                </a:solidFill>
              </a:defRPr>
            </a:lvl1pPr>
          </a:lstStyle>
          <a:p>
            <a:fld id="{6B3B0B0F-E794-1244-9699-107C60B9C23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3502372" y="6308255"/>
            <a:ext cx="4053639" cy="23065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900" b="1" cap="all" baseline="0">
                <a:solidFill>
                  <a:srgbClr val="064E83"/>
                </a:solidFill>
              </a:defRPr>
            </a:lvl1pPr>
          </a:lstStyle>
          <a:p>
            <a:pPr algn="ctr"/>
            <a:r>
              <a:rPr lang="en-US" dirty="0"/>
              <a:t>European Centre for Medium-Range Weather Forecasts</a:t>
            </a:r>
          </a:p>
        </p:txBody>
      </p:sp>
      <p:pic>
        <p:nvPicPr>
          <p:cNvPr id="8" name="Picture 7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60001" y="6293597"/>
            <a:ext cx="1342372" cy="23065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de margi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240000" y="360000"/>
            <a:ext cx="5709600" cy="36933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064E8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3240000" y="936000"/>
            <a:ext cx="5709600" cy="49860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1100"/>
              </a:spcBef>
              <a:buClr>
                <a:srgbClr val="064E83"/>
              </a:buClr>
              <a:defRPr sz="1800">
                <a:solidFill>
                  <a:schemeClr val="tx1"/>
                </a:solidFill>
              </a:defRPr>
            </a:lvl1pPr>
            <a:lvl2pPr marL="630000" indent="-270000">
              <a:lnSpc>
                <a:spcPts val="2000"/>
              </a:lnSpc>
              <a:spcBef>
                <a:spcPts val="1000"/>
              </a:spcBef>
              <a:buClr>
                <a:srgbClr val="064E83"/>
              </a:buClr>
              <a:defRPr sz="1600">
                <a:solidFill>
                  <a:schemeClr val="tx1"/>
                </a:solidFill>
              </a:defRPr>
            </a:lvl2pPr>
            <a:lvl3pPr marL="990000" indent="-270000">
              <a:lnSpc>
                <a:spcPts val="1800"/>
              </a:lnSpc>
              <a:spcBef>
                <a:spcPts val="900"/>
              </a:spcBef>
              <a:buClr>
                <a:srgbClr val="064E83"/>
              </a:buClr>
              <a:defRPr sz="1400">
                <a:solidFill>
                  <a:schemeClr val="tx1"/>
                </a:solidFill>
              </a:defRPr>
            </a:lvl3pPr>
            <a:lvl4pPr marL="1350000" indent="-270000">
              <a:lnSpc>
                <a:spcPts val="1600"/>
              </a:lnSpc>
              <a:spcBef>
                <a:spcPts val="800"/>
              </a:spcBef>
              <a:buClr>
                <a:srgbClr val="064E83"/>
              </a:buClr>
              <a:defRPr sz="1200">
                <a:solidFill>
                  <a:schemeClr val="tx1"/>
                </a:solidFill>
              </a:defRPr>
            </a:lvl4pPr>
            <a:lvl5pPr marL="1710000" indent="-270000">
              <a:lnSpc>
                <a:spcPts val="1400"/>
              </a:lnSpc>
              <a:spcBef>
                <a:spcPts val="700"/>
              </a:spcBef>
              <a:buClr>
                <a:srgbClr val="064E83"/>
              </a:buCl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Top level text goes in here </a:t>
            </a:r>
          </a:p>
          <a:p>
            <a:pPr lvl="1"/>
            <a:r>
              <a:rPr lang="en-GB" dirty="0"/>
              <a:t>Second level text goes in here</a:t>
            </a:r>
          </a:p>
          <a:p>
            <a:pPr lvl="2"/>
            <a:r>
              <a:rPr lang="en-GB" dirty="0"/>
              <a:t>Third level text goes in here</a:t>
            </a:r>
          </a:p>
          <a:p>
            <a:pPr lvl="3"/>
            <a:r>
              <a:rPr lang="en-GB" dirty="0"/>
              <a:t>Fourth level text goes in here</a:t>
            </a:r>
          </a:p>
          <a:p>
            <a:pPr lvl="4"/>
            <a:r>
              <a:rPr lang="en-GB" dirty="0"/>
              <a:t>Fifth level text goes in here</a:t>
            </a:r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029600" y="6308255"/>
            <a:ext cx="2159224" cy="216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900" b="1">
                <a:solidFill>
                  <a:srgbClr val="064E83"/>
                </a:solidFill>
              </a:defRPr>
            </a:lvl1pPr>
          </a:lstStyle>
          <a:p>
            <a:fld id="{05F19C50-BC3B-5841-9AFF-3A0443B6606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Date Placeholder 10"/>
          <p:cNvSpPr txBox="1">
            <a:spLocks/>
          </p:cNvSpPr>
          <p:nvPr userDrawn="1"/>
        </p:nvSpPr>
        <p:spPr>
          <a:xfrm>
            <a:off x="8564419" y="6308255"/>
            <a:ext cx="1465181" cy="23065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October 29, 2014</a:t>
            </a:r>
          </a:p>
        </p:txBody>
      </p:sp>
      <p:sp>
        <p:nvSpPr>
          <p:cNvPr id="16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4582373" y="6308255"/>
            <a:ext cx="4053639" cy="23065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900" b="1" cap="all" baseline="0">
                <a:solidFill>
                  <a:srgbClr val="064E83"/>
                </a:solidFill>
              </a:defRPr>
            </a:lvl1pPr>
          </a:lstStyle>
          <a:p>
            <a:pPr algn="ctr"/>
            <a:r>
              <a:rPr lang="en-US" dirty="0"/>
              <a:t>European Centre for Medium-Range Weather Forecasts</a:t>
            </a:r>
          </a:p>
        </p:txBody>
      </p:sp>
      <p:pic>
        <p:nvPicPr>
          <p:cNvPr id="8" name="Picture 7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40001" y="6293597"/>
            <a:ext cx="1342372" cy="23065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narrow margi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80000" y="360000"/>
            <a:ext cx="10029600" cy="36933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064E8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1080000" y="936000"/>
            <a:ext cx="10029600" cy="4986000"/>
          </a:xfrm>
          <a:prstGeom prst="rect">
            <a:avLst/>
          </a:prstGeom>
        </p:spPr>
        <p:txBody>
          <a:bodyPr lIns="0" tIns="0" rIns="0" bIns="0"/>
          <a:lstStyle>
            <a:lvl1pPr marL="179388" indent="-179388">
              <a:lnSpc>
                <a:spcPts val="2200"/>
              </a:lnSpc>
              <a:spcBef>
                <a:spcPts val="1100"/>
              </a:spcBef>
              <a:buClr>
                <a:srgbClr val="064E83"/>
              </a:buClr>
              <a:defRPr sz="1800">
                <a:solidFill>
                  <a:schemeClr val="tx1"/>
                </a:solidFill>
              </a:defRPr>
            </a:lvl1pPr>
            <a:lvl2pPr marL="630000" indent="-270000">
              <a:lnSpc>
                <a:spcPts val="2000"/>
              </a:lnSpc>
              <a:spcBef>
                <a:spcPts val="1000"/>
              </a:spcBef>
              <a:buClr>
                <a:srgbClr val="064E83"/>
              </a:buClr>
              <a:defRPr sz="1600">
                <a:solidFill>
                  <a:schemeClr val="tx1"/>
                </a:solidFill>
              </a:defRPr>
            </a:lvl2pPr>
            <a:lvl3pPr marL="990000" indent="-270000">
              <a:lnSpc>
                <a:spcPts val="1800"/>
              </a:lnSpc>
              <a:spcBef>
                <a:spcPts val="900"/>
              </a:spcBef>
              <a:buClr>
                <a:srgbClr val="064E83"/>
              </a:buClr>
              <a:defRPr sz="1400">
                <a:solidFill>
                  <a:schemeClr val="tx1"/>
                </a:solidFill>
              </a:defRPr>
            </a:lvl3pPr>
            <a:lvl4pPr marL="1350000" indent="-270000">
              <a:lnSpc>
                <a:spcPts val="1600"/>
              </a:lnSpc>
              <a:spcBef>
                <a:spcPts val="800"/>
              </a:spcBef>
              <a:buClr>
                <a:srgbClr val="064E83"/>
              </a:buClr>
              <a:defRPr sz="1200">
                <a:solidFill>
                  <a:schemeClr val="tx1"/>
                </a:solidFill>
              </a:defRPr>
            </a:lvl4pPr>
            <a:lvl5pPr marL="1710000" indent="-270000">
              <a:lnSpc>
                <a:spcPts val="1400"/>
              </a:lnSpc>
              <a:spcBef>
                <a:spcPts val="700"/>
              </a:spcBef>
              <a:buClr>
                <a:srgbClr val="064E83"/>
              </a:buCl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Top level text goes in here </a:t>
            </a:r>
          </a:p>
          <a:p>
            <a:pPr lvl="1"/>
            <a:r>
              <a:rPr lang="en-GB" dirty="0"/>
              <a:t>Second level text goes in here</a:t>
            </a:r>
          </a:p>
          <a:p>
            <a:pPr lvl="2"/>
            <a:r>
              <a:rPr lang="en-GB" dirty="0"/>
              <a:t>Third level text goes in here</a:t>
            </a:r>
          </a:p>
          <a:p>
            <a:pPr lvl="3"/>
            <a:r>
              <a:rPr lang="en-GB" dirty="0"/>
              <a:t>Fourth level text goes in here</a:t>
            </a:r>
          </a:p>
          <a:p>
            <a:pPr lvl="4"/>
            <a:r>
              <a:rPr lang="en-GB" dirty="0"/>
              <a:t>Fifth level text goes in here</a:t>
            </a:r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029600" y="6308255"/>
            <a:ext cx="2159224" cy="216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900" b="1">
                <a:solidFill>
                  <a:srgbClr val="064E83"/>
                </a:solidFill>
              </a:defRPr>
            </a:lvl1pPr>
          </a:lstStyle>
          <a:p>
            <a:fld id="{E4AB80EA-DB86-D849-B86F-15DAF31F047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Date Placeholder 10"/>
          <p:cNvSpPr txBox="1">
            <a:spLocks/>
          </p:cNvSpPr>
          <p:nvPr userDrawn="1"/>
        </p:nvSpPr>
        <p:spPr>
          <a:xfrm>
            <a:off x="8564419" y="6308255"/>
            <a:ext cx="1465181" cy="23065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October 29, 2014</a:t>
            </a:r>
          </a:p>
        </p:txBody>
      </p:sp>
      <p:sp>
        <p:nvSpPr>
          <p:cNvPr id="16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2422372" y="6308255"/>
            <a:ext cx="4053639" cy="23065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900" b="1" cap="all" baseline="0">
                <a:solidFill>
                  <a:srgbClr val="064E83"/>
                </a:solidFill>
              </a:defRPr>
            </a:lvl1pPr>
          </a:lstStyle>
          <a:p>
            <a:pPr algn="ctr"/>
            <a:r>
              <a:rPr lang="en-US" dirty="0"/>
              <a:t>European Centre for Medium-Range Weather Forecasts</a:t>
            </a:r>
          </a:p>
        </p:txBody>
      </p:sp>
      <p:pic>
        <p:nvPicPr>
          <p:cNvPr id="8" name="Picture 7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0000" y="6308254"/>
            <a:ext cx="1342372" cy="23065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>
            <a:cxnSpLocks noChangeShapeType="1"/>
          </p:cNvCxnSpPr>
          <p:nvPr userDrawn="1"/>
        </p:nvCxnSpPr>
        <p:spPr bwMode="auto">
          <a:xfrm>
            <a:off x="281445" y="762000"/>
            <a:ext cx="11632286" cy="158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9198" y="114300"/>
            <a:ext cx="11236573" cy="647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 noChangeArrowheads="1"/>
          </p:cNvSpPr>
          <p:nvPr>
            <p:ph idx="1"/>
          </p:nvPr>
        </p:nvSpPr>
        <p:spPr bwMode="auto">
          <a:xfrm>
            <a:off x="459198" y="1143000"/>
            <a:ext cx="11259850" cy="495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68288" indent="-268288">
              <a:lnSpc>
                <a:spcPts val="2400"/>
              </a:lnSpc>
              <a:spcAft>
                <a:spcPts val="600"/>
              </a:spcAft>
              <a:buClrTx/>
              <a:buSzPct val="110000"/>
              <a:buFont typeface="Lucida Grande CE"/>
              <a:buChar char="●"/>
              <a:defRPr sz="2000" b="0">
                <a:solidFill>
                  <a:schemeClr val="tx1"/>
                </a:solidFill>
              </a:defRPr>
            </a:lvl1pPr>
            <a:lvl2pPr marL="536575" indent="-268288">
              <a:lnSpc>
                <a:spcPct val="100000"/>
              </a:lnSpc>
              <a:spcAft>
                <a:spcPts val="600"/>
              </a:spcAft>
              <a:buClrTx/>
              <a:buFont typeface="Lucida Grande"/>
              <a:buChar char="–"/>
              <a:defRPr sz="1600" b="0">
                <a:solidFill>
                  <a:schemeClr val="tx2"/>
                </a:solidFill>
                <a:latin typeface="Arial Narrow" panose="020B0606020202030204" pitchFamily="34" charset="0"/>
              </a:defRPr>
            </a:lvl2pPr>
            <a:lvl3pPr marL="806450" indent="-269875">
              <a:lnSpc>
                <a:spcPts val="2400"/>
              </a:lnSpc>
              <a:spcAft>
                <a:spcPts val="600"/>
              </a:spcAft>
              <a:buClrTx/>
              <a:buFont typeface="Arial Narrow" panose="020B0606020202030204" pitchFamily="34" charset="0"/>
              <a:buChar char="−"/>
              <a:defRPr sz="1600" b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defRPr>
            </a:lvl3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42848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60001" y="5984877"/>
            <a:ext cx="2846713" cy="366955"/>
          </a:xfrm>
          <a:prstGeom prst="rect">
            <a:avLst/>
          </a:prstGeom>
        </p:spPr>
      </p:pic>
      <p:sp>
        <p:nvSpPr>
          <p:cNvPr id="11" name="Date Placeholder 10"/>
          <p:cNvSpPr txBox="1">
            <a:spLocks/>
          </p:cNvSpPr>
          <p:nvPr userDrawn="1"/>
        </p:nvSpPr>
        <p:spPr>
          <a:xfrm>
            <a:off x="7780449" y="5984877"/>
            <a:ext cx="2249151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sz="900" dirty="0">
                <a:solidFill>
                  <a:srgbClr val="064E83"/>
                </a:solidFill>
              </a:rPr>
              <a:t>© ECMWF </a:t>
            </a:r>
            <a:fld id="{D4C56AD5-C73F-B44A-96CB-E8BE2C5CB95A}" type="datetime4">
              <a:rPr lang="en-US" sz="900" smtClean="0">
                <a:solidFill>
                  <a:srgbClr val="064E83"/>
                </a:solidFill>
              </a:rPr>
              <a:pPr>
                <a:defRPr/>
              </a:pPr>
              <a:t>May 17, 2026</a:t>
            </a:fld>
            <a:endParaRPr lang="en-US" sz="900" dirty="0">
              <a:solidFill>
                <a:srgbClr val="064E83"/>
              </a:solidFill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2160001" y="1294198"/>
            <a:ext cx="7869599" cy="519800"/>
          </a:xfrm>
          <a:prstGeom prst="rect">
            <a:avLst/>
          </a:prstGeom>
        </p:spPr>
        <p:txBody>
          <a:bodyPr vert="horz" lIns="0" tIns="0" rIns="0" bIns="0" anchor="b" anchorCtr="0">
            <a:sp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3600" b="1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/>
              <a:t>Title of Presentation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2160001" y="1980000"/>
            <a:ext cx="7869599" cy="382156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2400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/>
              <a:t>Subtitle of Presentation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2160001" y="2700003"/>
            <a:ext cx="7869599" cy="307777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000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/>
              <a:t>Author’s Name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2160001" y="3121226"/>
            <a:ext cx="7869599" cy="254771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600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/>
              <a:t>Author’s Address</a:t>
            </a:r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2160001" y="3429000"/>
            <a:ext cx="7869599" cy="230832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 err="1"/>
              <a:t>email@ddress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7082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11"/>
          <p:cNvSpPr txBox="1">
            <a:spLocks/>
          </p:cNvSpPr>
          <p:nvPr userDrawn="1"/>
        </p:nvSpPr>
        <p:spPr>
          <a:xfrm>
            <a:off x="3949359" y="6308257"/>
            <a:ext cx="4590687" cy="230657"/>
          </a:xfrm>
          <a:prstGeom prst="rect">
            <a:avLst/>
          </a:prstGeom>
        </p:spPr>
        <p:txBody>
          <a:bodyPr vert="horz" lIns="108000" tIns="0" rIns="0" bIns="0" rtlCol="0" anchor="b" anchorCtr="0">
            <a:noAutofit/>
          </a:bodyPr>
          <a:lstStyle>
            <a:lvl1pPr algn="l">
              <a:defRPr sz="800" b="1" cap="all" baseline="0">
                <a:solidFill>
                  <a:srgbClr val="064E83"/>
                </a:solidFill>
              </a:defRPr>
            </a:lvl1pPr>
          </a:lstStyle>
          <a:p>
            <a:pPr>
              <a:defRPr/>
            </a:pPr>
            <a:r>
              <a:rPr lang="en-US" sz="800"/>
              <a:t>European Centre for Medium-Range Weather Forecasts</a:t>
            </a:r>
            <a:endParaRPr lang="en-US" sz="800" dirty="0"/>
          </a:p>
        </p:txBody>
      </p:sp>
      <p:pic>
        <p:nvPicPr>
          <p:cNvPr id="13" name="Picture 12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60001" y="6308257"/>
            <a:ext cx="1789359" cy="230657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160001" y="360000"/>
            <a:ext cx="7869599" cy="36933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064E8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2160000" y="936000"/>
            <a:ext cx="7869601" cy="49860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1100"/>
              </a:spcBef>
              <a:buClr>
                <a:srgbClr val="064E83"/>
              </a:buClr>
              <a:defRPr sz="1800">
                <a:solidFill>
                  <a:schemeClr val="tx1"/>
                </a:solidFill>
              </a:defRPr>
            </a:lvl1pPr>
            <a:lvl2pPr marL="630000" indent="-270000">
              <a:lnSpc>
                <a:spcPts val="2000"/>
              </a:lnSpc>
              <a:spcBef>
                <a:spcPts val="1000"/>
              </a:spcBef>
              <a:buClr>
                <a:srgbClr val="064E83"/>
              </a:buClr>
              <a:defRPr sz="1600">
                <a:solidFill>
                  <a:schemeClr val="tx1"/>
                </a:solidFill>
              </a:defRPr>
            </a:lvl2pPr>
            <a:lvl3pPr marL="990000" indent="-270000">
              <a:lnSpc>
                <a:spcPts val="1800"/>
              </a:lnSpc>
              <a:spcBef>
                <a:spcPts val="900"/>
              </a:spcBef>
              <a:buClr>
                <a:srgbClr val="064E83"/>
              </a:buClr>
              <a:defRPr sz="1400">
                <a:solidFill>
                  <a:schemeClr val="tx1"/>
                </a:solidFill>
              </a:defRPr>
            </a:lvl3pPr>
            <a:lvl4pPr marL="1350000" indent="-270000">
              <a:lnSpc>
                <a:spcPts val="1600"/>
              </a:lnSpc>
              <a:spcBef>
                <a:spcPts val="800"/>
              </a:spcBef>
              <a:buClr>
                <a:srgbClr val="064E83"/>
              </a:buClr>
              <a:defRPr sz="1200">
                <a:solidFill>
                  <a:schemeClr val="tx1"/>
                </a:solidFill>
              </a:defRPr>
            </a:lvl4pPr>
            <a:lvl5pPr marL="1710000" indent="-270000">
              <a:lnSpc>
                <a:spcPts val="1400"/>
              </a:lnSpc>
              <a:spcBef>
                <a:spcPts val="700"/>
              </a:spcBef>
              <a:buClr>
                <a:srgbClr val="064E83"/>
              </a:buCl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Top level text goes in here </a:t>
            </a:r>
          </a:p>
          <a:p>
            <a:pPr lvl="1"/>
            <a:r>
              <a:rPr lang="en-GB" dirty="0"/>
              <a:t>Second level text goes in here</a:t>
            </a:r>
          </a:p>
          <a:p>
            <a:pPr lvl="2"/>
            <a:r>
              <a:rPr lang="en-GB" dirty="0"/>
              <a:t>Third level text goes in here</a:t>
            </a:r>
          </a:p>
          <a:p>
            <a:pPr lvl="3"/>
            <a:r>
              <a:rPr lang="en-GB" dirty="0"/>
              <a:t>Fourth level text goes in here</a:t>
            </a:r>
          </a:p>
          <a:p>
            <a:pPr lvl="4"/>
            <a:r>
              <a:rPr lang="en-GB" dirty="0"/>
              <a:t>Fifth level text goes in here</a:t>
            </a:r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029600" y="6308255"/>
            <a:ext cx="2159224" cy="216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900" b="1">
                <a:solidFill>
                  <a:srgbClr val="064E83"/>
                </a:solidFill>
              </a:defRPr>
            </a:lvl1pPr>
          </a:lstStyle>
          <a:p>
            <a:fld id="{6B3B0B0F-E794-1244-9699-107C60B9C23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417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narrow margi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11"/>
          <p:cNvSpPr txBox="1">
            <a:spLocks/>
          </p:cNvSpPr>
          <p:nvPr userDrawn="1"/>
        </p:nvSpPr>
        <p:spPr>
          <a:xfrm>
            <a:off x="2869359" y="6308257"/>
            <a:ext cx="4590687" cy="230657"/>
          </a:xfrm>
          <a:prstGeom prst="rect">
            <a:avLst/>
          </a:prstGeom>
        </p:spPr>
        <p:txBody>
          <a:bodyPr vert="horz" lIns="108000" tIns="0" rIns="0" bIns="0" rtlCol="0" anchor="b" anchorCtr="0">
            <a:noAutofit/>
          </a:bodyPr>
          <a:lstStyle>
            <a:lvl1pPr algn="l">
              <a:defRPr sz="800" b="1" cap="all" baseline="0">
                <a:solidFill>
                  <a:srgbClr val="064E83"/>
                </a:solidFill>
              </a:defRPr>
            </a:lvl1pPr>
          </a:lstStyle>
          <a:p>
            <a:pPr>
              <a:defRPr/>
            </a:pPr>
            <a:r>
              <a:rPr lang="en-US" sz="800"/>
              <a:t>European Centre for Medium-Range Weather Forecasts</a:t>
            </a:r>
            <a:endParaRPr lang="en-US" sz="800" dirty="0"/>
          </a:p>
        </p:txBody>
      </p:sp>
      <p:pic>
        <p:nvPicPr>
          <p:cNvPr id="13" name="Picture 12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0001" y="6308257"/>
            <a:ext cx="1789359" cy="230657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80001" y="360000"/>
            <a:ext cx="10029599" cy="36933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064E8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1080001" y="936000"/>
            <a:ext cx="10029599" cy="49860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1100"/>
              </a:spcBef>
              <a:buClr>
                <a:srgbClr val="064E83"/>
              </a:buClr>
              <a:defRPr sz="1800">
                <a:solidFill>
                  <a:schemeClr val="tx1"/>
                </a:solidFill>
              </a:defRPr>
            </a:lvl1pPr>
            <a:lvl2pPr marL="630000" indent="-270000">
              <a:lnSpc>
                <a:spcPts val="2000"/>
              </a:lnSpc>
              <a:spcBef>
                <a:spcPts val="1000"/>
              </a:spcBef>
              <a:buClr>
                <a:srgbClr val="064E83"/>
              </a:buClr>
              <a:defRPr sz="1600">
                <a:solidFill>
                  <a:schemeClr val="tx1"/>
                </a:solidFill>
              </a:defRPr>
            </a:lvl2pPr>
            <a:lvl3pPr marL="990000" indent="-270000">
              <a:lnSpc>
                <a:spcPts val="1800"/>
              </a:lnSpc>
              <a:spcBef>
                <a:spcPts val="900"/>
              </a:spcBef>
              <a:buClr>
                <a:srgbClr val="064E83"/>
              </a:buClr>
              <a:defRPr sz="1400">
                <a:solidFill>
                  <a:schemeClr val="tx1"/>
                </a:solidFill>
              </a:defRPr>
            </a:lvl3pPr>
            <a:lvl4pPr marL="1350000" indent="-270000">
              <a:lnSpc>
                <a:spcPts val="1600"/>
              </a:lnSpc>
              <a:spcBef>
                <a:spcPts val="800"/>
              </a:spcBef>
              <a:buClr>
                <a:srgbClr val="064E83"/>
              </a:buClr>
              <a:defRPr sz="1200">
                <a:solidFill>
                  <a:schemeClr val="tx1"/>
                </a:solidFill>
              </a:defRPr>
            </a:lvl4pPr>
            <a:lvl5pPr marL="1710000" indent="-270000">
              <a:lnSpc>
                <a:spcPts val="1400"/>
              </a:lnSpc>
              <a:spcBef>
                <a:spcPts val="700"/>
              </a:spcBef>
              <a:buClr>
                <a:srgbClr val="064E83"/>
              </a:buCl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Top level text goes in here </a:t>
            </a:r>
          </a:p>
          <a:p>
            <a:pPr lvl="1"/>
            <a:r>
              <a:rPr lang="en-GB" dirty="0"/>
              <a:t>Second level text goes in here</a:t>
            </a:r>
          </a:p>
          <a:p>
            <a:pPr lvl="2"/>
            <a:r>
              <a:rPr lang="en-GB" dirty="0"/>
              <a:t>Third level text goes in here</a:t>
            </a:r>
          </a:p>
          <a:p>
            <a:pPr lvl="3"/>
            <a:r>
              <a:rPr lang="en-GB" dirty="0"/>
              <a:t>Fourth level text goes in here</a:t>
            </a:r>
          </a:p>
          <a:p>
            <a:pPr lvl="4"/>
            <a:r>
              <a:rPr lang="en-GB" dirty="0"/>
              <a:t>Fifth level text goes in here</a:t>
            </a:r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029600" y="6308255"/>
            <a:ext cx="2159224" cy="216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900" b="1">
                <a:solidFill>
                  <a:srgbClr val="064E83"/>
                </a:solidFill>
              </a:defRPr>
            </a:lvl1pPr>
          </a:lstStyle>
          <a:p>
            <a:fld id="{E4AB80EA-DB86-D849-B86F-15DAF31F047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Date Placeholder 10"/>
          <p:cNvSpPr txBox="1">
            <a:spLocks/>
          </p:cNvSpPr>
          <p:nvPr userDrawn="1"/>
        </p:nvSpPr>
        <p:spPr>
          <a:xfrm>
            <a:off x="8564420" y="6308257"/>
            <a:ext cx="1465181" cy="23065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sz="900" dirty="0">
                <a:solidFill>
                  <a:prstClr val="white"/>
                </a:solidFill>
              </a:rPr>
              <a:t>October 29, 2014</a:t>
            </a:r>
          </a:p>
        </p:txBody>
      </p:sp>
    </p:spTree>
    <p:extLst>
      <p:ext uri="{BB962C8B-B14F-4D97-AF65-F5344CB8AC3E}">
        <p14:creationId xmlns:p14="http://schemas.microsoft.com/office/powerpoint/2010/main" val="2799668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75B27F-DAD8-4FA1-8715-CC3B19BC87B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4312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werPoint_strip2.png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0" y="0"/>
            <a:ext cx="18288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1" r:id="rId4"/>
    <p:sldLayoutId id="2147483659" r:id="rId5"/>
    <p:sldLayoutId id="2147483654" r:id="rId6"/>
    <p:sldLayoutId id="2147483655" r:id="rId7"/>
    <p:sldLayoutId id="2147483656" r:id="rId8"/>
    <p:sldLayoutId id="2147483660" r:id="rId9"/>
  </p:sldLayoutIdLst>
  <p:hf hdr="0" dt="0"/>
  <p:txStyles>
    <p:titleStyle>
      <a:lvl1pPr algn="l" defTabSz="457200" rtl="0" eaLnBrk="1" latinLnBrk="0" hangingPunct="1">
        <a:lnSpc>
          <a:spcPts val="2800"/>
        </a:lnSpc>
        <a:spcBef>
          <a:spcPct val="0"/>
        </a:spcBef>
        <a:buNone/>
        <a:defRPr sz="2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3AD161-54D3-9ABE-C368-941DD84293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9373" y="464543"/>
            <a:ext cx="9650627" cy="1538883"/>
          </a:xfrm>
        </p:spPr>
        <p:txBody>
          <a:bodyPr/>
          <a:lstStyle/>
          <a:p>
            <a:r>
              <a:rPr lang="en-US" dirty="0"/>
              <a:t>Can we achieve multi-spectral consistency in retrievals and simulations of clouds and precipitation?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BB7898-D623-C907-5BF9-4B83BF03D8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79372" y="3401325"/>
            <a:ext cx="9957516" cy="3039935"/>
          </a:xfrm>
        </p:spPr>
        <p:txBody>
          <a:bodyPr/>
          <a:lstStyle/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sz="2000" dirty="0" err="1"/>
              <a:t>Identifiy</a:t>
            </a:r>
            <a:r>
              <a:rPr lang="en-US" sz="2000" dirty="0"/>
              <a:t> </a:t>
            </a:r>
            <a:r>
              <a:rPr lang="en-US" sz="2000" dirty="0" err="1"/>
              <a:t>EarthCARE</a:t>
            </a:r>
            <a:r>
              <a:rPr lang="en-US" sz="2000" dirty="0"/>
              <a:t>/GPM coincidences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sz="2000" dirty="0"/>
              <a:t>Run latest ACM-CAP </a:t>
            </a:r>
            <a:r>
              <a:rPr lang="en-US" sz="2000" dirty="0" err="1"/>
              <a:t>EarthCARE</a:t>
            </a:r>
            <a:r>
              <a:rPr lang="en-US" sz="2000" dirty="0"/>
              <a:t> retrieval assimilating MSI solar/thermal channels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sz="2000" dirty="0"/>
              <a:t>Run Tco1279 IFS with extra diagnostics (12-24 h forecasts)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sz="2000" dirty="0"/>
              <a:t>Use RTTOV to simulate GPM microwave channels (10-183 GHz), MSI thermal and solar channels, BBR fluxes and BBR radiances, from ACM-CAP and IFS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sz="2000" dirty="0"/>
              <a:t>Use </a:t>
            </a:r>
            <a:r>
              <a:rPr lang="en-US" sz="2000" dirty="0" err="1"/>
              <a:t>ZmVar</a:t>
            </a:r>
            <a:r>
              <a:rPr lang="en-US" sz="2000" dirty="0"/>
              <a:t> to simulate </a:t>
            </a:r>
            <a:r>
              <a:rPr lang="en-US" sz="2000" dirty="0" err="1"/>
              <a:t>EarthCARE</a:t>
            </a:r>
            <a:r>
              <a:rPr lang="en-US" sz="2000" dirty="0"/>
              <a:t> reflectivity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endParaRPr lang="en-US" sz="2000" dirty="0"/>
          </a:p>
          <a:p>
            <a:endParaRPr lang="en-US" sz="20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8334DA-8E61-A524-5859-650FE88AAF6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79372" y="2366228"/>
            <a:ext cx="8630079" cy="307777"/>
          </a:xfrm>
        </p:spPr>
        <p:txBody>
          <a:bodyPr/>
          <a:lstStyle/>
          <a:p>
            <a:r>
              <a:rPr lang="en-US" sz="2400" dirty="0"/>
              <a:t>Robin Hogan, Emma Turner, Shannon Mason, Mark Fielding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61EE94-7FEF-E1E2-A441-36EE0072153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79373" y="2788975"/>
            <a:ext cx="7869600" cy="256480"/>
          </a:xfrm>
        </p:spPr>
        <p:txBody>
          <a:bodyPr/>
          <a:lstStyle/>
          <a:p>
            <a:r>
              <a:rPr lang="en-US" sz="1800" dirty="0"/>
              <a:t>Thanks to Shunsuke Aoki for the </a:t>
            </a:r>
            <a:r>
              <a:rPr lang="en-US" sz="1800" dirty="0" err="1"/>
              <a:t>EarthCARE</a:t>
            </a:r>
            <a:r>
              <a:rPr lang="en-US" sz="1800" dirty="0"/>
              <a:t>/GPM coincidence database!</a:t>
            </a:r>
          </a:p>
        </p:txBody>
      </p:sp>
    </p:spTree>
    <p:extLst>
      <p:ext uri="{BB962C8B-B14F-4D97-AF65-F5344CB8AC3E}">
        <p14:creationId xmlns:p14="http://schemas.microsoft.com/office/powerpoint/2010/main" val="7435980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EFEE3-DD14-9B3F-143A-1A1FE27AD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852" y="360000"/>
            <a:ext cx="2862470" cy="369332"/>
          </a:xfrm>
        </p:spPr>
        <p:txBody>
          <a:bodyPr/>
          <a:lstStyle/>
          <a:p>
            <a:r>
              <a:rPr lang="en-US" dirty="0"/>
              <a:t>Pre-Hector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66C553-CCF2-5C9A-7EA6-684E21389BE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2853" y="936000"/>
            <a:ext cx="2862469" cy="4986000"/>
          </a:xfrm>
        </p:spPr>
        <p:txBody>
          <a:bodyPr/>
          <a:lstStyle/>
          <a:p>
            <a:r>
              <a:rPr lang="en-US" dirty="0"/>
              <a:t>GPM retrieves peak rain rate of around 8 mm/h along </a:t>
            </a:r>
            <a:r>
              <a:rPr lang="en-US" dirty="0" err="1"/>
              <a:t>EarthCARE</a:t>
            </a:r>
            <a:r>
              <a:rPr lang="en-US" dirty="0"/>
              <a:t> track</a:t>
            </a:r>
          </a:p>
          <a:p>
            <a:r>
              <a:rPr lang="en-US" dirty="0">
                <a:solidFill>
                  <a:srgbClr val="3333FF"/>
                </a:solidFill>
              </a:rPr>
              <a:t>ACM-CAP underestimates rain rate by a factor of 2 rather than 10!</a:t>
            </a:r>
          </a:p>
          <a:p>
            <a:r>
              <a:rPr lang="en-US" dirty="0">
                <a:solidFill>
                  <a:srgbClr val="FF0000"/>
                </a:solidFill>
              </a:rPr>
              <a:t>IFS system too wide and weak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3C6F63-08A0-E7A3-E07E-AB53A28D5B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F7AA7C-54D0-0F7F-99A0-BC11ED9C01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2385" b="49549"/>
          <a:stretch>
            <a:fillRect/>
          </a:stretch>
        </p:blipFill>
        <p:spPr>
          <a:xfrm>
            <a:off x="5126150" y="4074959"/>
            <a:ext cx="5429364" cy="28838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0BF4AC-98AC-30A2-B7A2-A97DA401051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892" t="13164" r="6600" b="13586"/>
          <a:stretch>
            <a:fillRect/>
          </a:stretch>
        </p:blipFill>
        <p:spPr>
          <a:xfrm>
            <a:off x="3949148" y="1"/>
            <a:ext cx="8239676" cy="4074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5697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649081-31A5-6638-450E-7AF2A4EE47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8344E1A-10F7-BD29-50AE-D3DB8E0DB1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4961" y="0"/>
            <a:ext cx="780110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E65A21-29C3-89B8-5005-99D9E7786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246" y="360000"/>
            <a:ext cx="3818586" cy="369332"/>
          </a:xfrm>
        </p:spPr>
        <p:txBody>
          <a:bodyPr/>
          <a:lstStyle/>
          <a:p>
            <a:r>
              <a:rPr lang="en-US" dirty="0"/>
              <a:t>Pre-Hector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1AA210-70F4-1F2F-0D6A-7F48FB4B35C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9247" y="991672"/>
            <a:ext cx="1802291" cy="1509481"/>
          </a:xfrm>
        </p:spPr>
        <p:txBody>
          <a:bodyPr/>
          <a:lstStyle/>
          <a:p>
            <a:r>
              <a:rPr lang="en-US" dirty="0"/>
              <a:t>ACM-CAP retrieved ice treated as </a:t>
            </a:r>
            <a:r>
              <a:rPr lang="en-US" b="1" dirty="0"/>
              <a:t>cloud ice </a:t>
            </a:r>
            <a:r>
              <a:rPr lang="en-US" dirty="0"/>
              <a:t>in RTTOV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973543-298D-36E4-3B86-BBADEFDEC6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1A3B76C-71EF-8C75-446B-4182D8174AC2}"/>
              </a:ext>
            </a:extLst>
          </p:cNvPr>
          <p:cNvSpPr txBox="1"/>
          <p:nvPr/>
        </p:nvSpPr>
        <p:spPr>
          <a:xfrm>
            <a:off x="509001" y="3543207"/>
            <a:ext cx="1249252" cy="646331"/>
          </a:xfrm>
          <a:prstGeom prst="rect">
            <a:avLst/>
          </a:prstGeom>
          <a:solidFill>
            <a:srgbClr val="FAACB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Rain-sensitive 10 GHz BT underestimated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D0DD0F3-8EDD-ACFF-0027-3AC8D56A6092}"/>
              </a:ext>
            </a:extLst>
          </p:cNvPr>
          <p:cNvSpPr txBox="1"/>
          <p:nvPr/>
        </p:nvSpPr>
        <p:spPr>
          <a:xfrm>
            <a:off x="10225555" y="285109"/>
            <a:ext cx="1564023" cy="1015663"/>
          </a:xfrm>
          <a:prstGeom prst="rect">
            <a:avLst/>
          </a:prstGeom>
          <a:solidFill>
            <a:srgbClr val="FAACB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Peak reflectivity underestimated, cloud water has higher reflectivity than rain!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0D47757-E22E-D0E4-D52D-CC60BEBD21FC}"/>
              </a:ext>
            </a:extLst>
          </p:cNvPr>
          <p:cNvSpPr txBox="1"/>
          <p:nvPr/>
        </p:nvSpPr>
        <p:spPr>
          <a:xfrm>
            <a:off x="303984" y="5877924"/>
            <a:ext cx="1659286" cy="646331"/>
          </a:xfrm>
          <a:prstGeom prst="rect">
            <a:avLst/>
          </a:prstGeom>
          <a:solidFill>
            <a:srgbClr val="B8E5A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ACM-CAP simulates broadband fluxes very well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7A7C8A-B513-A2B9-3737-CEAD3CF53F7B}"/>
              </a:ext>
            </a:extLst>
          </p:cNvPr>
          <p:cNvSpPr txBox="1"/>
          <p:nvPr/>
        </p:nvSpPr>
        <p:spPr>
          <a:xfrm>
            <a:off x="399246" y="4811713"/>
            <a:ext cx="1579383" cy="646331"/>
          </a:xfrm>
          <a:prstGeom prst="rect">
            <a:avLst/>
          </a:prstGeom>
          <a:solidFill>
            <a:srgbClr val="FAACB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Ice-sensitive high frequencies not well captured either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6A740B-224B-6FF8-F2B1-E5AE774B4A36}"/>
              </a:ext>
            </a:extLst>
          </p:cNvPr>
          <p:cNvSpPr txBox="1"/>
          <p:nvPr/>
        </p:nvSpPr>
        <p:spPr>
          <a:xfrm>
            <a:off x="10090422" y="3673195"/>
            <a:ext cx="1579383" cy="646331"/>
          </a:xfrm>
          <a:prstGeom prst="rect">
            <a:avLst/>
          </a:prstGeom>
          <a:solidFill>
            <a:srgbClr val="FAACB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System too broad and weak at all frequencies</a:t>
            </a:r>
          </a:p>
        </p:txBody>
      </p:sp>
    </p:spTree>
    <p:extLst>
      <p:ext uri="{BB962C8B-B14F-4D97-AF65-F5344CB8AC3E}">
        <p14:creationId xmlns:p14="http://schemas.microsoft.com/office/powerpoint/2010/main" val="3357625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27EFAB-13C6-A509-F844-C641D78AFA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15C5A31-839E-1801-C1FD-B0A3974AE8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0838" y="-1"/>
            <a:ext cx="7798978" cy="68561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D3C12D-F1C1-1505-457F-0A08681AF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246" y="360000"/>
            <a:ext cx="3818586" cy="369332"/>
          </a:xfrm>
        </p:spPr>
        <p:txBody>
          <a:bodyPr/>
          <a:lstStyle/>
          <a:p>
            <a:r>
              <a:rPr lang="en-US" dirty="0"/>
              <a:t>Pre-Hector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B58C3-BF90-6BB9-5EB8-C199749A67A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9247" y="991672"/>
            <a:ext cx="1802291" cy="1509481"/>
          </a:xfrm>
        </p:spPr>
        <p:txBody>
          <a:bodyPr/>
          <a:lstStyle/>
          <a:p>
            <a:r>
              <a:rPr lang="en-US" dirty="0"/>
              <a:t>ACM-CAP retrieved ice treated as </a:t>
            </a:r>
            <a:r>
              <a:rPr lang="en-US" b="1" dirty="0"/>
              <a:t>snow </a:t>
            </a:r>
            <a:r>
              <a:rPr lang="en-US" dirty="0"/>
              <a:t>in RTTOV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F16549-63C0-BBF1-8BA6-D6580CF159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1EDBE3-615B-AFE1-5BB2-9D1416187F27}"/>
              </a:ext>
            </a:extLst>
          </p:cNvPr>
          <p:cNvSpPr txBox="1"/>
          <p:nvPr/>
        </p:nvSpPr>
        <p:spPr>
          <a:xfrm>
            <a:off x="509001" y="3543207"/>
            <a:ext cx="1249252" cy="646331"/>
          </a:xfrm>
          <a:prstGeom prst="rect">
            <a:avLst/>
          </a:prstGeom>
          <a:solidFill>
            <a:srgbClr val="FAACB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Rain-sensitive 10 GHz BT underestimated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D791143-DD07-E05C-CDF3-8CFDA94998B7}"/>
              </a:ext>
            </a:extLst>
          </p:cNvPr>
          <p:cNvSpPr txBox="1"/>
          <p:nvPr/>
        </p:nvSpPr>
        <p:spPr>
          <a:xfrm>
            <a:off x="10225555" y="285109"/>
            <a:ext cx="1564023" cy="83099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ACM-CAP settings look better, but not enough attenuation in rain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59A4FED-F264-114F-D152-65B99FC00BF5}"/>
              </a:ext>
            </a:extLst>
          </p:cNvPr>
          <p:cNvSpPr txBox="1"/>
          <p:nvPr/>
        </p:nvSpPr>
        <p:spPr>
          <a:xfrm>
            <a:off x="303984" y="5877924"/>
            <a:ext cx="1659286" cy="646331"/>
          </a:xfrm>
          <a:prstGeom prst="rect">
            <a:avLst/>
          </a:prstGeom>
          <a:solidFill>
            <a:srgbClr val="B8E5A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ACM-CAP simulates broadband fluxes very well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862E7C-2B37-77D4-F3E8-899769D7D034}"/>
              </a:ext>
            </a:extLst>
          </p:cNvPr>
          <p:cNvSpPr txBox="1"/>
          <p:nvPr/>
        </p:nvSpPr>
        <p:spPr>
          <a:xfrm>
            <a:off x="399246" y="4811713"/>
            <a:ext cx="1579383" cy="461665"/>
          </a:xfrm>
          <a:prstGeom prst="rect">
            <a:avLst/>
          </a:prstGeom>
          <a:solidFill>
            <a:srgbClr val="B8E5A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Ice-sensitive very well captured!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454561-8DFA-99FD-0B2A-CC2273DD9660}"/>
              </a:ext>
            </a:extLst>
          </p:cNvPr>
          <p:cNvSpPr txBox="1"/>
          <p:nvPr/>
        </p:nvSpPr>
        <p:spPr>
          <a:xfrm>
            <a:off x="10090422" y="3673195"/>
            <a:ext cx="1579383" cy="646331"/>
          </a:xfrm>
          <a:prstGeom prst="rect">
            <a:avLst/>
          </a:prstGeom>
          <a:solidFill>
            <a:srgbClr val="FAACB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System too broad and weak at all frequencies</a:t>
            </a:r>
          </a:p>
        </p:txBody>
      </p:sp>
    </p:spTree>
    <p:extLst>
      <p:ext uri="{BB962C8B-B14F-4D97-AF65-F5344CB8AC3E}">
        <p14:creationId xmlns:p14="http://schemas.microsoft.com/office/powerpoint/2010/main" val="38775208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B868B-C3A6-ADAD-8839-2B5E03D3E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826" y="360000"/>
            <a:ext cx="2049365" cy="369332"/>
          </a:xfrm>
        </p:spPr>
        <p:txBody>
          <a:bodyPr/>
          <a:lstStyle/>
          <a:p>
            <a:r>
              <a:rPr lang="en-US" dirty="0"/>
              <a:t>Pre-Hector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DAC2F5-6195-5818-FA11-5D2CADCFCD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ECF460-452C-8924-E062-6E7D5D397E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/>
              <a:t>European Centre for Medium-Range Weather Forecasts</a:t>
            </a:r>
            <a:endParaRPr lang="en-US" dirty="0"/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0DF10CA9-2D44-2768-4724-52B8E679973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40827" y="936000"/>
            <a:ext cx="2049364" cy="4986000"/>
          </a:xfrm>
        </p:spPr>
        <p:txBody>
          <a:bodyPr/>
          <a:lstStyle/>
          <a:p>
            <a:r>
              <a:rPr lang="en-US" dirty="0">
                <a:solidFill>
                  <a:srgbClr val="3333FF"/>
                </a:solidFill>
              </a:rPr>
              <a:t>ACM-CAP forward model overestimates infrared split-window difference</a:t>
            </a:r>
          </a:p>
          <a:p>
            <a:r>
              <a:rPr lang="en-US" dirty="0">
                <a:solidFill>
                  <a:srgbClr val="FF0000"/>
                </a:solidFill>
              </a:rPr>
              <a:t>RTTOV uses Baum ice: excellent agreement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8F4399A-F530-BB37-C6F4-2C894D8D71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4484" y="0"/>
            <a:ext cx="76943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3485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D61C7-7B95-3CD6-C5B4-AFCA92AD9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064" y="360000"/>
            <a:ext cx="3337159" cy="369332"/>
          </a:xfrm>
        </p:spPr>
        <p:txBody>
          <a:bodyPr/>
          <a:lstStyle/>
          <a:p>
            <a:r>
              <a:rPr lang="en-US" dirty="0"/>
              <a:t>Tropical Cyclone Bheki (Indian Ocean) </a:t>
            </a:r>
            <a:br>
              <a:rPr lang="en-US" dirty="0"/>
            </a:br>
            <a:r>
              <a:rPr lang="en-US" dirty="0"/>
              <a:t>18 Nov 2024 (Cat 4)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02AAFC-53DB-BAD3-E6C5-BBB6DA522E6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3065" y="2173357"/>
            <a:ext cx="3337158" cy="3414900"/>
          </a:xfrm>
        </p:spPr>
        <p:txBody>
          <a:bodyPr/>
          <a:lstStyle/>
          <a:p>
            <a:r>
              <a:rPr lang="en-US" dirty="0"/>
              <a:t>VIIRS NOAA-21: 09:13</a:t>
            </a:r>
          </a:p>
          <a:p>
            <a:r>
              <a:rPr lang="en-US" dirty="0"/>
              <a:t>GPM rain rate (used in IMERG): 09:00</a:t>
            </a:r>
          </a:p>
          <a:p>
            <a:r>
              <a:rPr lang="en-US" dirty="0" err="1"/>
              <a:t>EarthCARE</a:t>
            </a:r>
            <a:r>
              <a:rPr lang="en-US" dirty="0"/>
              <a:t> overpass: 09:14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8D961E-82D0-CB3C-A687-ACF0BB489B3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E3171C-0CBE-0E3E-C811-9F4A113B73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9734" y="0"/>
            <a:ext cx="8239887" cy="69174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A7B696-31FA-BB40-6EEC-83C5699381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9734" y="-1754"/>
            <a:ext cx="8205978" cy="69739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022A705-07E7-6018-553C-1A1AAF77E6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064" y="5922001"/>
            <a:ext cx="3236771" cy="78549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42E502E-13B1-485C-42DB-0A351B1B36DB}"/>
              </a:ext>
            </a:extLst>
          </p:cNvPr>
          <p:cNvSpPr txBox="1"/>
          <p:nvPr/>
        </p:nvSpPr>
        <p:spPr>
          <a:xfrm rot="3881814">
            <a:off x="8967671" y="3906107"/>
            <a:ext cx="10021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GPM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2E42C2-B3EB-5522-79C1-AE1078D6B00E}"/>
              </a:ext>
            </a:extLst>
          </p:cNvPr>
          <p:cNvSpPr txBox="1"/>
          <p:nvPr/>
        </p:nvSpPr>
        <p:spPr>
          <a:xfrm rot="16934327">
            <a:off x="6202573" y="4731786"/>
            <a:ext cx="18453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EarthCARE</a:t>
            </a:r>
            <a:endParaRPr lang="en-US" sz="24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57228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B657C-8017-37C1-54A5-5C776D68B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342" y="4124593"/>
            <a:ext cx="3427791" cy="1250975"/>
          </a:xfrm>
        </p:spPr>
        <p:txBody>
          <a:bodyPr/>
          <a:lstStyle/>
          <a:p>
            <a:r>
              <a:rPr lang="en-US" dirty="0"/>
              <a:t>Tropical Cyclone Bheki (Indian Ocean) </a:t>
            </a:r>
            <a:br>
              <a:rPr lang="en-US" dirty="0"/>
            </a:br>
            <a:r>
              <a:rPr lang="en-US" dirty="0"/>
              <a:t>18 Nov 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E30DA9-8EA6-C9C3-01AE-78F89E847D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5EAE7A-DC72-66D9-CC43-55D85CF50D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089" t="25192" r="7391" b="25858"/>
          <a:stretch>
            <a:fillRect/>
          </a:stretch>
        </p:blipFill>
        <p:spPr>
          <a:xfrm>
            <a:off x="535342" y="17978"/>
            <a:ext cx="11309534" cy="3781919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FF7C878-81CE-A209-AC2A-7E35CD8E07B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1615" b="49850"/>
          <a:stretch>
            <a:fillRect/>
          </a:stretch>
        </p:blipFill>
        <p:spPr>
          <a:xfrm>
            <a:off x="4319811" y="3868013"/>
            <a:ext cx="5945682" cy="308937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2D34F4-EEA1-1C7C-4C90-945B8DC4965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0029600" y="4124593"/>
            <a:ext cx="1992649" cy="2098997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IFS rain rate (50 mm/h) is excellent!</a:t>
            </a:r>
          </a:p>
          <a:p>
            <a:r>
              <a:rPr lang="en-US" dirty="0">
                <a:solidFill>
                  <a:srgbClr val="3333FF"/>
                </a:solidFill>
              </a:rPr>
              <a:t>ACM-CAP underestimates peak rain rate by a factor of 10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C57481B-2CC1-B0C5-D1FA-AF8F5F0598C7}"/>
              </a:ext>
            </a:extLst>
          </p:cNvPr>
          <p:cNvSpPr/>
          <p:nvPr/>
        </p:nvSpPr>
        <p:spPr>
          <a:xfrm>
            <a:off x="9571561" y="1683908"/>
            <a:ext cx="1062318" cy="111569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991D18B-BC53-1151-3AE9-8470D2E0A718}"/>
              </a:ext>
            </a:extLst>
          </p:cNvPr>
          <p:cNvSpPr/>
          <p:nvPr/>
        </p:nvSpPr>
        <p:spPr>
          <a:xfrm>
            <a:off x="6854735" y="1575866"/>
            <a:ext cx="1062318" cy="1115690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0D9B288-F333-CD8D-EFC2-6C9560417D70}"/>
              </a:ext>
            </a:extLst>
          </p:cNvPr>
          <p:cNvCxnSpPr>
            <a:cxnSpLocks/>
            <a:stCxn id="15" idx="5"/>
          </p:cNvCxnSpPr>
          <p:nvPr/>
        </p:nvCxnSpPr>
        <p:spPr>
          <a:xfrm>
            <a:off x="7761480" y="2528167"/>
            <a:ext cx="1080729" cy="1638278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47CCD1B-8012-D2AD-7E8F-99348FB2DFAE}"/>
              </a:ext>
            </a:extLst>
          </p:cNvPr>
          <p:cNvCxnSpPr>
            <a:cxnSpLocks/>
          </p:cNvCxnSpPr>
          <p:nvPr/>
        </p:nvCxnSpPr>
        <p:spPr>
          <a:xfrm flipH="1">
            <a:off x="9024730" y="2726695"/>
            <a:ext cx="795992" cy="1442535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209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CD418-A61E-F0BD-0CBE-2DBA52B6C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246" y="360000"/>
            <a:ext cx="3818586" cy="369332"/>
          </a:xfrm>
        </p:spPr>
        <p:txBody>
          <a:bodyPr/>
          <a:lstStyle/>
          <a:p>
            <a:r>
              <a:rPr lang="en-US" dirty="0"/>
              <a:t>TC Bheki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17D30F-E744-AB6E-1AD0-CCA93363F25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9247" y="991672"/>
            <a:ext cx="1802291" cy="1509481"/>
          </a:xfrm>
        </p:spPr>
        <p:txBody>
          <a:bodyPr/>
          <a:lstStyle/>
          <a:p>
            <a:r>
              <a:rPr lang="en-US" dirty="0"/>
              <a:t>ACM-CAP retrieved ice treated as </a:t>
            </a:r>
            <a:r>
              <a:rPr lang="en-US" b="1" dirty="0"/>
              <a:t>cloud ice </a:t>
            </a:r>
            <a:r>
              <a:rPr lang="en-US" dirty="0"/>
              <a:t>in RTTOV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F21B2A-3538-5257-719F-D49AE52E5B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DE68CB-FA43-07D5-5F6B-6E2083C19E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1538" y="0"/>
            <a:ext cx="7801109" cy="6858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812E0C1-05ED-6392-BF54-DE311FAA0836}"/>
              </a:ext>
            </a:extLst>
          </p:cNvPr>
          <p:cNvSpPr txBox="1"/>
          <p:nvPr/>
        </p:nvSpPr>
        <p:spPr>
          <a:xfrm>
            <a:off x="509001" y="3543207"/>
            <a:ext cx="1249252" cy="646331"/>
          </a:xfrm>
          <a:prstGeom prst="rect">
            <a:avLst/>
          </a:prstGeom>
          <a:solidFill>
            <a:srgbClr val="FAACB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Rain-sensitive 10 GHz BT underestimated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A296FBF-8A2A-7463-9551-702F19F6285A}"/>
              </a:ext>
            </a:extLst>
          </p:cNvPr>
          <p:cNvSpPr txBox="1"/>
          <p:nvPr/>
        </p:nvSpPr>
        <p:spPr>
          <a:xfrm>
            <a:off x="10225555" y="285109"/>
            <a:ext cx="1564023" cy="1015663"/>
          </a:xfrm>
          <a:prstGeom prst="rect">
            <a:avLst/>
          </a:prstGeom>
          <a:solidFill>
            <a:srgbClr val="FAACB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/>
              <a:t>ZmVar</a:t>
            </a:r>
            <a:r>
              <a:rPr lang="en-US" sz="1200" dirty="0"/>
              <a:t> with IFS microphysics predicts strong attenuation but no multiple scattering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72F756A-88A5-C5FD-E4E9-35BE8DCB7FF0}"/>
              </a:ext>
            </a:extLst>
          </p:cNvPr>
          <p:cNvSpPr txBox="1"/>
          <p:nvPr/>
        </p:nvSpPr>
        <p:spPr>
          <a:xfrm>
            <a:off x="303984" y="5877924"/>
            <a:ext cx="1659286" cy="646331"/>
          </a:xfrm>
          <a:prstGeom prst="rect">
            <a:avLst/>
          </a:prstGeom>
          <a:solidFill>
            <a:srgbClr val="B8E5A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ACM-CAP simulates broadband fluxes very well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EFCCEAC-67DB-3E20-BBE1-2CD37C3C613F}"/>
              </a:ext>
            </a:extLst>
          </p:cNvPr>
          <p:cNvSpPr/>
          <p:nvPr/>
        </p:nvSpPr>
        <p:spPr>
          <a:xfrm>
            <a:off x="8754035" y="433827"/>
            <a:ext cx="457200" cy="682279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419DCC-8766-0C39-9F69-67401837A647}"/>
              </a:ext>
            </a:extLst>
          </p:cNvPr>
          <p:cNvSpPr txBox="1"/>
          <p:nvPr/>
        </p:nvSpPr>
        <p:spPr>
          <a:xfrm>
            <a:off x="399246" y="4811713"/>
            <a:ext cx="1579383" cy="646331"/>
          </a:xfrm>
          <a:prstGeom prst="rect">
            <a:avLst/>
          </a:prstGeom>
          <a:solidFill>
            <a:srgbClr val="FAACB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Ice-sensitive high frequencies not well captured either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168275-2401-A568-A26A-0B627BD31A07}"/>
              </a:ext>
            </a:extLst>
          </p:cNvPr>
          <p:cNvSpPr txBox="1"/>
          <p:nvPr/>
        </p:nvSpPr>
        <p:spPr>
          <a:xfrm>
            <a:off x="9918146" y="3673195"/>
            <a:ext cx="1579383" cy="646331"/>
          </a:xfrm>
          <a:prstGeom prst="rect">
            <a:avLst/>
          </a:prstGeom>
          <a:solidFill>
            <a:srgbClr val="B8E5A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Rain-sensitive 10-GHz BT well captured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5C979C-AB43-43DF-1DE7-AB873D95F032}"/>
              </a:ext>
            </a:extLst>
          </p:cNvPr>
          <p:cNvSpPr txBox="1"/>
          <p:nvPr/>
        </p:nvSpPr>
        <p:spPr>
          <a:xfrm>
            <a:off x="9918145" y="4789301"/>
            <a:ext cx="1579383" cy="83099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Ice-sensitive high frequencies better than ACM-CAP but not perfect</a:t>
            </a:r>
          </a:p>
        </p:txBody>
      </p:sp>
    </p:spTree>
    <p:extLst>
      <p:ext uri="{BB962C8B-B14F-4D97-AF65-F5344CB8AC3E}">
        <p14:creationId xmlns:p14="http://schemas.microsoft.com/office/powerpoint/2010/main" val="4264665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6" grpId="0" animBg="1"/>
      <p:bldP spid="8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6F166E-718D-9DC0-C9C6-A48466B178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AAD068F-4858-F8B2-BADD-CC9FF5E473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5180" y="0"/>
            <a:ext cx="7807784" cy="68638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7CDCCF-B3FB-4B4D-7BA8-1FBBF6B3D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246" y="360000"/>
            <a:ext cx="3818586" cy="369332"/>
          </a:xfrm>
        </p:spPr>
        <p:txBody>
          <a:bodyPr/>
          <a:lstStyle/>
          <a:p>
            <a:r>
              <a:rPr lang="en-US" dirty="0"/>
              <a:t>TC Bheki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0091F4-6341-E1EA-B7D6-69F390163D3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9247" y="991672"/>
            <a:ext cx="2048118" cy="1509481"/>
          </a:xfrm>
        </p:spPr>
        <p:txBody>
          <a:bodyPr/>
          <a:lstStyle/>
          <a:p>
            <a:r>
              <a:rPr lang="en-US" dirty="0"/>
              <a:t>ACM-CAP retrieved ice treated as </a:t>
            </a:r>
            <a:r>
              <a:rPr lang="en-US" b="1" dirty="0"/>
              <a:t>snow </a:t>
            </a:r>
            <a:r>
              <a:rPr lang="en-US" dirty="0"/>
              <a:t>in RTTOV</a:t>
            </a:r>
          </a:p>
          <a:p>
            <a:r>
              <a:rPr lang="en-US" i="1" dirty="0"/>
              <a:t>Need to run with ACM-CAP’s assumptions!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B71B77-AADB-CE49-033C-460B23F6F2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DAE630A-922D-CE83-755E-33CC0455F001}"/>
              </a:ext>
            </a:extLst>
          </p:cNvPr>
          <p:cNvSpPr txBox="1"/>
          <p:nvPr/>
        </p:nvSpPr>
        <p:spPr>
          <a:xfrm>
            <a:off x="509001" y="3543207"/>
            <a:ext cx="1249252" cy="646331"/>
          </a:xfrm>
          <a:prstGeom prst="rect">
            <a:avLst/>
          </a:prstGeom>
          <a:solidFill>
            <a:srgbClr val="FAACB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Rain-sensitive 10 GHz BT underestimated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0F687E4-EA0D-597B-6B0A-80432C934C22}"/>
              </a:ext>
            </a:extLst>
          </p:cNvPr>
          <p:cNvSpPr txBox="1"/>
          <p:nvPr/>
        </p:nvSpPr>
        <p:spPr>
          <a:xfrm>
            <a:off x="10225555" y="285109"/>
            <a:ext cx="1564023" cy="830997"/>
          </a:xfrm>
          <a:prstGeom prst="rect">
            <a:avLst/>
          </a:prstGeom>
          <a:solidFill>
            <a:srgbClr val="B8E5A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/>
              <a:t>ZmVar</a:t>
            </a:r>
            <a:r>
              <a:rPr lang="en-US" sz="1200" dirty="0"/>
              <a:t> with ACM-CAP microphysics (Field/SSRGA) looks much better!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93B1F6C-1F16-E055-3BC2-BC0126B62C68}"/>
              </a:ext>
            </a:extLst>
          </p:cNvPr>
          <p:cNvSpPr txBox="1"/>
          <p:nvPr/>
        </p:nvSpPr>
        <p:spPr>
          <a:xfrm>
            <a:off x="303984" y="5877924"/>
            <a:ext cx="1659286" cy="646331"/>
          </a:xfrm>
          <a:prstGeom prst="rect">
            <a:avLst/>
          </a:prstGeom>
          <a:solidFill>
            <a:srgbClr val="B8E5A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ACM-CAP simulates broadband fluxes very well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B02821A-FD8E-B231-1093-B20CF74F9752}"/>
              </a:ext>
            </a:extLst>
          </p:cNvPr>
          <p:cNvSpPr/>
          <p:nvPr/>
        </p:nvSpPr>
        <p:spPr>
          <a:xfrm>
            <a:off x="8754035" y="433827"/>
            <a:ext cx="457200" cy="682279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06739F-5690-C282-15D8-3998BFD0A0C1}"/>
              </a:ext>
            </a:extLst>
          </p:cNvPr>
          <p:cNvSpPr txBox="1"/>
          <p:nvPr/>
        </p:nvSpPr>
        <p:spPr>
          <a:xfrm>
            <a:off x="399246" y="4811713"/>
            <a:ext cx="1579383" cy="646331"/>
          </a:xfrm>
          <a:prstGeom prst="rect">
            <a:avLst/>
          </a:prstGeom>
          <a:solidFill>
            <a:srgbClr val="B8E5A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Ice-sensitive high frequencies </a:t>
            </a:r>
            <a:r>
              <a:rPr lang="en-US" sz="1200" b="1" dirty="0"/>
              <a:t>well captured!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F32CB6-7620-2708-CE82-F8E975E0F9F1}"/>
              </a:ext>
            </a:extLst>
          </p:cNvPr>
          <p:cNvSpPr txBox="1"/>
          <p:nvPr/>
        </p:nvSpPr>
        <p:spPr>
          <a:xfrm>
            <a:off x="9918146" y="3673195"/>
            <a:ext cx="1579383" cy="646331"/>
          </a:xfrm>
          <a:prstGeom prst="rect">
            <a:avLst/>
          </a:prstGeom>
          <a:solidFill>
            <a:srgbClr val="B8E5A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Rain-sensitive 10-GHz BT well captured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60683A-4375-A31C-C062-CC386A64EBB2}"/>
              </a:ext>
            </a:extLst>
          </p:cNvPr>
          <p:cNvSpPr txBox="1"/>
          <p:nvPr/>
        </p:nvSpPr>
        <p:spPr>
          <a:xfrm>
            <a:off x="9918145" y="4789301"/>
            <a:ext cx="1579383" cy="83099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Ice-sensitive high frequencies better than ACM-CAP but not perfect</a:t>
            </a:r>
          </a:p>
        </p:txBody>
      </p:sp>
    </p:spTree>
    <p:extLst>
      <p:ext uri="{BB962C8B-B14F-4D97-AF65-F5344CB8AC3E}">
        <p14:creationId xmlns:p14="http://schemas.microsoft.com/office/powerpoint/2010/main" val="41510191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3FF2E-8A78-572D-9742-1863DE4E4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04" y="360000"/>
            <a:ext cx="7869600" cy="369332"/>
          </a:xfrm>
        </p:spPr>
        <p:txBody>
          <a:bodyPr/>
          <a:lstStyle/>
          <a:p>
            <a:r>
              <a:rPr lang="en-US" dirty="0"/>
              <a:t>TC Bheki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58EDC9-EE81-CF4B-D9DE-4940C16B79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941283-2EF2-5887-E4F7-43F3E1EFD3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/>
              <a:t>European Centre for Medium-Range Weather Forecasts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92F2132-AB0C-6382-7C86-D0BD6A3E50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9767" y="0"/>
            <a:ext cx="7694341" cy="6858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43BC033-4684-D68B-1E0D-85E862A966BF}"/>
              </a:ext>
            </a:extLst>
          </p:cNvPr>
          <p:cNvSpPr txBox="1"/>
          <p:nvPr/>
        </p:nvSpPr>
        <p:spPr>
          <a:xfrm>
            <a:off x="505256" y="1246634"/>
            <a:ext cx="1486381" cy="646331"/>
          </a:xfrm>
          <a:prstGeom prst="rect">
            <a:avLst/>
          </a:prstGeom>
          <a:solidFill>
            <a:srgbClr val="B8E5A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ACM-CAP </a:t>
            </a:r>
            <a:r>
              <a:rPr lang="en-US" sz="1200" dirty="0">
                <a:solidFill>
                  <a:srgbClr val="3333FF"/>
                </a:solidFill>
              </a:rPr>
              <a:t>forward-models radiances</a:t>
            </a:r>
            <a:r>
              <a:rPr lang="en-US" sz="1200" dirty="0"/>
              <a:t>: good agreement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DEC3AA-17F2-E3C6-436D-D4C8E8C258D3}"/>
              </a:ext>
            </a:extLst>
          </p:cNvPr>
          <p:cNvSpPr txBox="1"/>
          <p:nvPr/>
        </p:nvSpPr>
        <p:spPr>
          <a:xfrm>
            <a:off x="9751552" y="1336403"/>
            <a:ext cx="2159224" cy="646331"/>
          </a:xfrm>
          <a:prstGeom prst="rect">
            <a:avLst/>
          </a:prstGeom>
          <a:solidFill>
            <a:srgbClr val="B8E5A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/>
              <a:t>Tripleclouds</a:t>
            </a:r>
            <a:r>
              <a:rPr lang="en-US" sz="1200" dirty="0"/>
              <a:t> slightly higher than delta-Eddington: representing heterogeneity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B4A3947-2E48-B2A2-31D6-92B1C0E83C49}"/>
              </a:ext>
            </a:extLst>
          </p:cNvPr>
          <p:cNvSpPr txBox="1"/>
          <p:nvPr/>
        </p:nvSpPr>
        <p:spPr>
          <a:xfrm>
            <a:off x="505256" y="2465236"/>
            <a:ext cx="1486381" cy="646331"/>
          </a:xfrm>
          <a:prstGeom prst="rect">
            <a:avLst/>
          </a:prstGeom>
          <a:solidFill>
            <a:srgbClr val="B8E5A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Split-window difference well captured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965C774-2AAC-191D-6CC7-C2602AFD81FA}"/>
              </a:ext>
            </a:extLst>
          </p:cNvPr>
          <p:cNvSpPr txBox="1"/>
          <p:nvPr/>
        </p:nvSpPr>
        <p:spPr>
          <a:xfrm>
            <a:off x="505256" y="4671905"/>
            <a:ext cx="1486381" cy="646331"/>
          </a:xfrm>
          <a:prstGeom prst="rect">
            <a:avLst/>
          </a:prstGeom>
          <a:solidFill>
            <a:srgbClr val="FAACB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RTTOV </a:t>
            </a:r>
            <a:r>
              <a:rPr lang="en-US" sz="1200" b="1" dirty="0">
                <a:solidFill>
                  <a:srgbClr val="FF0000"/>
                </a:solidFill>
              </a:rPr>
              <a:t>DOM</a:t>
            </a:r>
            <a:r>
              <a:rPr lang="en-US" sz="1200" dirty="0"/>
              <a:t> with </a:t>
            </a:r>
            <a:r>
              <a:rPr lang="en-US" sz="1200" b="1" dirty="0"/>
              <a:t>Baran</a:t>
            </a:r>
            <a:r>
              <a:rPr lang="en-US" sz="1200" dirty="0"/>
              <a:t> optics not quite right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D9A109F-EFBD-75F3-5450-9EEBF67B9E7A}"/>
              </a:ext>
            </a:extLst>
          </p:cNvPr>
          <p:cNvSpPr txBox="1"/>
          <p:nvPr/>
        </p:nvSpPr>
        <p:spPr>
          <a:xfrm>
            <a:off x="9751552" y="3729996"/>
            <a:ext cx="1486381" cy="646331"/>
          </a:xfrm>
          <a:prstGeom prst="rect">
            <a:avLst/>
          </a:prstGeom>
          <a:solidFill>
            <a:srgbClr val="FAACB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RTTOV </a:t>
            </a:r>
            <a:r>
              <a:rPr lang="en-US" sz="1200" b="1" dirty="0">
                <a:solidFill>
                  <a:srgbClr val="00FF00"/>
                </a:solidFill>
              </a:rPr>
              <a:t>MFASIS</a:t>
            </a:r>
            <a:r>
              <a:rPr lang="en-US" sz="1200" dirty="0"/>
              <a:t> higher than </a:t>
            </a:r>
            <a:r>
              <a:rPr lang="en-US" sz="1200" b="1" dirty="0">
                <a:solidFill>
                  <a:srgbClr val="FF0000"/>
                </a:solidFill>
              </a:rPr>
              <a:t>DOM</a:t>
            </a:r>
            <a:r>
              <a:rPr lang="en-US" sz="1200" dirty="0"/>
              <a:t>  with </a:t>
            </a:r>
            <a:r>
              <a:rPr lang="en-US" sz="1200" b="1" dirty="0"/>
              <a:t>Baran</a:t>
            </a:r>
            <a:r>
              <a:rPr lang="en-US" sz="1200" dirty="0"/>
              <a:t> optics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99C099E-96E3-BC8E-281C-C93D3354699A}"/>
              </a:ext>
            </a:extLst>
          </p:cNvPr>
          <p:cNvSpPr txBox="1"/>
          <p:nvPr/>
        </p:nvSpPr>
        <p:spPr>
          <a:xfrm>
            <a:off x="404177" y="5799023"/>
            <a:ext cx="1688538" cy="830997"/>
          </a:xfrm>
          <a:prstGeom prst="rect">
            <a:avLst/>
          </a:prstGeom>
          <a:solidFill>
            <a:srgbClr val="FAACB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RTTOV can model broadband radiance but underestimates clear sky</a:t>
            </a: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D81E0147-5536-1517-6CD3-9D241EDBECA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6836" y="783772"/>
            <a:ext cx="2012452" cy="496060"/>
          </a:xfrm>
        </p:spPr>
        <p:txBody>
          <a:bodyPr/>
          <a:lstStyle/>
          <a:p>
            <a:r>
              <a:rPr lang="en-US" b="1" dirty="0"/>
              <a:t>Baran</a:t>
            </a:r>
            <a:r>
              <a:rPr lang="en-US" dirty="0"/>
              <a:t> optics</a:t>
            </a:r>
          </a:p>
        </p:txBody>
      </p:sp>
    </p:spTree>
    <p:extLst>
      <p:ext uri="{BB962C8B-B14F-4D97-AF65-F5344CB8AC3E}">
        <p14:creationId xmlns:p14="http://schemas.microsoft.com/office/powerpoint/2010/main" val="3184051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97B00D-A7C9-FD91-337F-EA242E42F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1DCEC-BEED-C89A-DEB4-ABA617B5E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04" y="360000"/>
            <a:ext cx="7869600" cy="369332"/>
          </a:xfrm>
        </p:spPr>
        <p:txBody>
          <a:bodyPr/>
          <a:lstStyle/>
          <a:p>
            <a:r>
              <a:rPr lang="en-US" dirty="0"/>
              <a:t>TC Bheki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090FDB-69B4-1E14-8C92-DBBAF6CEC4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2EABBC-3FA6-C3A9-7176-40242C70D2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/>
              <a:t>European Centre for Medium-Range Weather Forecasts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07E5A03-B5A5-718E-10EE-BB42E5B81A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9767" y="0"/>
            <a:ext cx="7694341" cy="6858000"/>
          </a:xfrm>
          <a:prstGeom prst="rect">
            <a:avLst/>
          </a:prstGeom>
        </p:spPr>
      </p:pic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A11C869C-6D9D-8B94-993D-30C311A43AE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0827" y="783762"/>
            <a:ext cx="2031114" cy="369332"/>
          </a:xfrm>
        </p:spPr>
        <p:txBody>
          <a:bodyPr/>
          <a:lstStyle/>
          <a:p>
            <a:r>
              <a:rPr lang="en-US" b="1" dirty="0"/>
              <a:t>Baum</a:t>
            </a:r>
            <a:r>
              <a:rPr lang="en-US" dirty="0"/>
              <a:t> optics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44A1607-8965-3D6B-F70E-692B368C1F40}"/>
              </a:ext>
            </a:extLst>
          </p:cNvPr>
          <p:cNvSpPr txBox="1"/>
          <p:nvPr/>
        </p:nvSpPr>
        <p:spPr>
          <a:xfrm>
            <a:off x="505256" y="1246634"/>
            <a:ext cx="1486381" cy="646331"/>
          </a:xfrm>
          <a:prstGeom prst="rect">
            <a:avLst/>
          </a:prstGeom>
          <a:solidFill>
            <a:srgbClr val="B8E5A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ACM-CAP </a:t>
            </a:r>
            <a:r>
              <a:rPr lang="en-US" sz="1200" dirty="0">
                <a:solidFill>
                  <a:srgbClr val="3333FF"/>
                </a:solidFill>
              </a:rPr>
              <a:t>forward-models radiances</a:t>
            </a:r>
            <a:r>
              <a:rPr lang="en-US" sz="1200" dirty="0"/>
              <a:t>: good agreement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C99BA21-5B63-ECD6-3BC5-4DD96B555752}"/>
              </a:ext>
            </a:extLst>
          </p:cNvPr>
          <p:cNvSpPr txBox="1"/>
          <p:nvPr/>
        </p:nvSpPr>
        <p:spPr>
          <a:xfrm>
            <a:off x="9751552" y="1336403"/>
            <a:ext cx="2159224" cy="646331"/>
          </a:xfrm>
          <a:prstGeom prst="rect">
            <a:avLst/>
          </a:prstGeom>
          <a:solidFill>
            <a:srgbClr val="B8E5A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/>
              <a:t>Tripleclouds</a:t>
            </a:r>
            <a:r>
              <a:rPr lang="en-US" sz="1200" dirty="0"/>
              <a:t> slightly higher than delta-Eddington: representing heterogeneity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03B7692-3CF8-0D8F-28B5-A6F8E3F83917}"/>
              </a:ext>
            </a:extLst>
          </p:cNvPr>
          <p:cNvSpPr txBox="1"/>
          <p:nvPr/>
        </p:nvSpPr>
        <p:spPr>
          <a:xfrm>
            <a:off x="505256" y="2465236"/>
            <a:ext cx="1486381" cy="646331"/>
          </a:xfrm>
          <a:prstGeom prst="rect">
            <a:avLst/>
          </a:prstGeom>
          <a:solidFill>
            <a:srgbClr val="B8E5A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Split-window difference well captured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56049C4-0FE5-2E1D-7BDD-878B900B72EE}"/>
              </a:ext>
            </a:extLst>
          </p:cNvPr>
          <p:cNvSpPr txBox="1"/>
          <p:nvPr/>
        </p:nvSpPr>
        <p:spPr>
          <a:xfrm>
            <a:off x="404177" y="4671905"/>
            <a:ext cx="1688537" cy="830997"/>
          </a:xfrm>
          <a:prstGeom prst="rect">
            <a:avLst/>
          </a:prstGeom>
          <a:solidFill>
            <a:srgbClr val="B8E5A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RTTOV </a:t>
            </a:r>
            <a:r>
              <a:rPr lang="en-US" sz="1200" b="1" dirty="0">
                <a:solidFill>
                  <a:srgbClr val="FF0000"/>
                </a:solidFill>
              </a:rPr>
              <a:t>DOM</a:t>
            </a:r>
            <a:r>
              <a:rPr lang="en-US" sz="1200" dirty="0"/>
              <a:t> with “</a:t>
            </a:r>
            <a:r>
              <a:rPr lang="en-US" sz="1200" b="1" dirty="0"/>
              <a:t>Baum”</a:t>
            </a:r>
            <a:r>
              <a:rPr lang="en-US" sz="1200" dirty="0"/>
              <a:t> optics much better (liquid effective radius also used)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A1489C0-4BD4-744C-4C65-D56BFD76500F}"/>
              </a:ext>
            </a:extLst>
          </p:cNvPr>
          <p:cNvSpPr txBox="1"/>
          <p:nvPr/>
        </p:nvSpPr>
        <p:spPr>
          <a:xfrm>
            <a:off x="9751552" y="3729996"/>
            <a:ext cx="1486381" cy="83099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RTTOV </a:t>
            </a:r>
            <a:r>
              <a:rPr lang="en-US" sz="1200" b="1" dirty="0">
                <a:solidFill>
                  <a:srgbClr val="00FF00"/>
                </a:solidFill>
              </a:rPr>
              <a:t>MFASIS</a:t>
            </a:r>
            <a:r>
              <a:rPr lang="en-US" sz="1200" dirty="0"/>
              <a:t> closer to </a:t>
            </a:r>
            <a:r>
              <a:rPr lang="en-US" sz="1200" b="1" dirty="0">
                <a:solidFill>
                  <a:srgbClr val="FF0000"/>
                </a:solidFill>
              </a:rPr>
              <a:t>DOM</a:t>
            </a:r>
            <a:r>
              <a:rPr lang="en-US" sz="1200" dirty="0"/>
              <a:t>  with </a:t>
            </a:r>
            <a:r>
              <a:rPr lang="en-US" sz="1200" b="1" dirty="0"/>
              <a:t>Baum</a:t>
            </a:r>
            <a:r>
              <a:rPr lang="en-US" sz="1200" dirty="0"/>
              <a:t> ice optics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2869C33-E66E-EACE-D710-4A4ED94AA134}"/>
              </a:ext>
            </a:extLst>
          </p:cNvPr>
          <p:cNvSpPr txBox="1"/>
          <p:nvPr/>
        </p:nvSpPr>
        <p:spPr>
          <a:xfrm>
            <a:off x="404177" y="5799023"/>
            <a:ext cx="1688538" cy="83099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RTTOV broadband radiances improved;</a:t>
            </a:r>
          </a:p>
          <a:p>
            <a:pPr algn="ctr"/>
            <a:r>
              <a:rPr lang="en-US" sz="1200" dirty="0"/>
              <a:t> still underestimates clear sky</a:t>
            </a:r>
          </a:p>
        </p:txBody>
      </p:sp>
    </p:spTree>
    <p:extLst>
      <p:ext uri="{BB962C8B-B14F-4D97-AF65-F5344CB8AC3E}">
        <p14:creationId xmlns:p14="http://schemas.microsoft.com/office/powerpoint/2010/main" val="31894192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A4697-346F-5EE8-226A-276AA6F83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E6684A-A3BE-8358-B7BE-6536E410BC4F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This is one case: I’ve run the IFS for 165 more in many different conditions, and Emma has simulated 8 so far</a:t>
            </a:r>
          </a:p>
          <a:p>
            <a:r>
              <a:rPr lang="en-US" dirty="0"/>
              <a:t>How can we improve ACM-CAP rain retrievals?  94-GHz path-integrated attenuation is well predicted so is there too much liquid cloud in rain assumed?</a:t>
            </a:r>
          </a:p>
          <a:p>
            <a:r>
              <a:rPr lang="en-US" dirty="0"/>
              <a:t>Use ice particle scattering assumptions in ACM-CAP to do proper high frequency closure in microwave</a:t>
            </a:r>
          </a:p>
          <a:p>
            <a:r>
              <a:rPr lang="en-US" dirty="0"/>
              <a:t>Resolve differences in solar: DOM vs MFASIS vs FLOTSAM?</a:t>
            </a:r>
          </a:p>
          <a:p>
            <a:r>
              <a:rPr lang="en-US" dirty="0" err="1"/>
              <a:t>Tripleclouds</a:t>
            </a:r>
            <a:r>
              <a:rPr lang="en-US" dirty="0"/>
              <a:t> quite close to delta-Eddington in infrared, but how do we adapt to the microwave where sub-grid inhomogeneity of precipitation is important?</a:t>
            </a:r>
          </a:p>
          <a:p>
            <a:r>
              <a:rPr lang="en-US" dirty="0"/>
              <a:t>How can we improve the assumptions in the IFS for assimilating all wavelengths?</a:t>
            </a:r>
          </a:p>
          <a:p>
            <a:r>
              <a:rPr lang="en-US" dirty="0"/>
              <a:t>Hoping to get an ESA-ECMWF Fellow to take this work further in 2027 preparation for the FORUM far-infrared Earth Explorer mission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D36E55-A193-D06B-84FF-465D0BDFBA9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E47A88-C038-BF57-C8FB-EA46998FA1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/>
              <a:t>European Centre for Medium-Range Weather Forecasts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3987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A426D-0C4B-CE7F-76A9-74FC7B40F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844" y="360000"/>
            <a:ext cx="3127514" cy="369332"/>
          </a:xfrm>
        </p:spPr>
        <p:txBody>
          <a:bodyPr/>
          <a:lstStyle/>
          <a:p>
            <a:r>
              <a:rPr lang="en-US" dirty="0"/>
              <a:t>Pre-Tropical Storm Hector (NE Pacific)</a:t>
            </a:r>
            <a:br>
              <a:rPr lang="en-US" dirty="0"/>
            </a:br>
            <a:r>
              <a:rPr lang="en-US" dirty="0"/>
              <a:t>22 August 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F595C9-CF94-6EAC-6E60-9DF6D3AF2BD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69845" y="1736035"/>
            <a:ext cx="3127513" cy="4185964"/>
          </a:xfrm>
        </p:spPr>
        <p:txBody>
          <a:bodyPr/>
          <a:lstStyle/>
          <a:p>
            <a:r>
              <a:rPr lang="en-US" dirty="0"/>
              <a:t>VIIRS NOAA-20: 21:10</a:t>
            </a:r>
          </a:p>
          <a:p>
            <a:r>
              <a:rPr lang="en-US" dirty="0"/>
              <a:t>GPM rain rate: 21:46</a:t>
            </a:r>
          </a:p>
          <a:p>
            <a:r>
              <a:rPr lang="en-US" dirty="0" err="1"/>
              <a:t>EarthCARE</a:t>
            </a:r>
            <a:r>
              <a:rPr lang="en-US" dirty="0"/>
              <a:t> overpass: 21:51 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19C485-3CB0-DD83-FBF5-F4B0879B39F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FD74CE-6EE5-C51E-9173-3C9F602F4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2846" y="-102699"/>
            <a:ext cx="8205978" cy="69739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BB3182-367E-14A9-861A-14BB72C3CD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0252" y="-104648"/>
            <a:ext cx="8172069" cy="69626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CDC1B6C-7B47-D74C-8EBC-96F900FD87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064" y="5922001"/>
            <a:ext cx="3236771" cy="78549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D11001F-41FD-421A-51D3-7D8D1255C0CA}"/>
              </a:ext>
            </a:extLst>
          </p:cNvPr>
          <p:cNvSpPr txBox="1"/>
          <p:nvPr/>
        </p:nvSpPr>
        <p:spPr>
          <a:xfrm rot="3881814">
            <a:off x="9683291" y="5148063"/>
            <a:ext cx="10021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GPM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631DFC-A699-F80A-868B-FE928B3B2014}"/>
              </a:ext>
            </a:extLst>
          </p:cNvPr>
          <p:cNvSpPr txBox="1"/>
          <p:nvPr/>
        </p:nvSpPr>
        <p:spPr>
          <a:xfrm rot="16902538">
            <a:off x="7283770" y="5342771"/>
            <a:ext cx="18453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chemeClr val="bg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EarthCARE</a:t>
            </a:r>
            <a:endParaRPr lang="en-US" sz="2400" b="1" dirty="0">
              <a:solidFill>
                <a:schemeClr val="bg1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BF7F18-BF1F-09A4-42E6-40ABA4E2057F}"/>
              </a:ext>
            </a:extLst>
          </p:cNvPr>
          <p:cNvSpPr txBox="1"/>
          <p:nvPr/>
        </p:nvSpPr>
        <p:spPr>
          <a:xfrm>
            <a:off x="4494188" y="1115344"/>
            <a:ext cx="1039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Gilma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6651352-C297-0536-37D1-459BCDA500FD}"/>
              </a:ext>
            </a:extLst>
          </p:cNvPr>
          <p:cNvSpPr txBox="1"/>
          <p:nvPr/>
        </p:nvSpPr>
        <p:spPr>
          <a:xfrm>
            <a:off x="9304180" y="1782331"/>
            <a:ext cx="17604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Pre-Hector</a:t>
            </a:r>
          </a:p>
        </p:txBody>
      </p:sp>
    </p:spTree>
    <p:extLst>
      <p:ext uri="{BB962C8B-B14F-4D97-AF65-F5344CB8AC3E}">
        <p14:creationId xmlns:p14="http://schemas.microsoft.com/office/powerpoint/2010/main" val="1772235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ECMWF Light 16:9 blu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CMWF_16.9_light_blue.potx" id="{6E553A05-1FF4-41A6-8DCD-4A16C4C52284}" vid="{CB9C2DB0-F904-43F7-8D0F-6F373F3FC06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6457E322441D748A5FD2E1D751191DD" ma:contentTypeVersion="13" ma:contentTypeDescription="Create a new document." ma:contentTypeScope="" ma:versionID="d8dfa696ea23f53b595cb3d13afe9c28">
  <xsd:schema xmlns:xsd="http://www.w3.org/2001/XMLSchema" xmlns:xs="http://www.w3.org/2001/XMLSchema" xmlns:p="http://schemas.microsoft.com/office/2006/metadata/properties" xmlns:ns3="90b8b5d6-f7b4-4238-8fd7-6fcec2be4904" xmlns:ns4="5844db34-2279-4a6b-9470-57e5c345fab2" targetNamespace="http://schemas.microsoft.com/office/2006/metadata/properties" ma:root="true" ma:fieldsID="a130805264e98f17a759f61e1783c648" ns3:_="" ns4:_="">
    <xsd:import namespace="90b8b5d6-f7b4-4238-8fd7-6fcec2be4904"/>
    <xsd:import namespace="5844db34-2279-4a6b-9470-57e5c345fab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b8b5d6-f7b4-4238-8fd7-6fcec2be490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44db34-2279-4a6b-9470-57e5c345fab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911A2A3-E7A5-40B1-9655-FCDCECCA8DA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BAA1FA3-6C68-40F7-A5E2-47EBF3066BD2}">
  <ds:schemaRefs>
    <ds:schemaRef ds:uri="5844db34-2279-4a6b-9470-57e5c345fab2"/>
    <ds:schemaRef ds:uri="http://www.w3.org/XML/1998/namespace"/>
    <ds:schemaRef ds:uri="http://schemas.microsoft.com/office/2006/documentManagement/types"/>
    <ds:schemaRef ds:uri="http://purl.org/dc/dcmitype/"/>
    <ds:schemaRef ds:uri="http://purl.org/dc/terms/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90b8b5d6-f7b4-4238-8fd7-6fcec2be4904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76D49E91-C0BA-4268-AFFE-F812D93D23F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0b8b5d6-f7b4-4238-8fd7-6fcec2be4904"/>
    <ds:schemaRef ds:uri="5844db34-2279-4a6b-9470-57e5c345fab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21b711c6-aab7-4d36-9ffb-ac0357bc20ba}" enabled="0" method="" siteId="{21b711c6-aab7-4d36-9ffb-ac0357bc20ba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ECMWF_16.9_light_blue</Template>
  <TotalTime>37797</TotalTime>
  <Words>725</Words>
  <Application>Microsoft Macintosh PowerPoint</Application>
  <PresentationFormat>Custom</PresentationFormat>
  <Paragraphs>105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Arial Narrow</vt:lpstr>
      <vt:lpstr>Calibri</vt:lpstr>
      <vt:lpstr>Lucida Grande</vt:lpstr>
      <vt:lpstr>Lucida Grande CE</vt:lpstr>
      <vt:lpstr>ECMWF Light 16:9 blue</vt:lpstr>
      <vt:lpstr>PowerPoint Presentation</vt:lpstr>
      <vt:lpstr>Tropical Cyclone Bheki (Indian Ocean)  18 Nov 2024 (Cat 4)</vt:lpstr>
      <vt:lpstr>Tropical Cyclone Bheki (Indian Ocean)  18 Nov 2024</vt:lpstr>
      <vt:lpstr>TC Bheki</vt:lpstr>
      <vt:lpstr>TC Bheki</vt:lpstr>
      <vt:lpstr>TC Bheki</vt:lpstr>
      <vt:lpstr>TC Bheki</vt:lpstr>
      <vt:lpstr>Next steps</vt:lpstr>
      <vt:lpstr>Pre-Tropical Storm Hector (NE Pacific) 22 August 2024</vt:lpstr>
      <vt:lpstr>Pre-Hector</vt:lpstr>
      <vt:lpstr>Pre-Hector</vt:lpstr>
      <vt:lpstr>Pre-Hector</vt:lpstr>
      <vt:lpstr>Pre-Hector</vt:lpstr>
    </vt:vector>
  </TitlesOfParts>
  <Company>ECMWF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Robin Hogan</dc:creator>
  <cp:lastModifiedBy>Robin Hogan</cp:lastModifiedBy>
  <cp:revision>442</cp:revision>
  <cp:lastPrinted>2014-11-19T12:15:44Z</cp:lastPrinted>
  <dcterms:created xsi:type="dcterms:W3CDTF">2017-09-20T07:47:39Z</dcterms:created>
  <dcterms:modified xsi:type="dcterms:W3CDTF">2026-05-20T14:17:46Z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0x01010046457E322441D748A5FD2E1D751191DD</vt:lpwstr>
  </property>
</Properties>
</file>