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81" r:id="rId8"/>
  </p:sldMasterIdLst>
  <p:notesMasterIdLst>
    <p:notesMasterId r:id="rId24"/>
  </p:notesMasterIdLst>
  <p:handoutMasterIdLst>
    <p:handoutMasterId r:id="rId25"/>
  </p:handoutMasterIdLst>
  <p:sldIdLst>
    <p:sldId id="256" r:id="rId9"/>
    <p:sldId id="11531" r:id="rId10"/>
    <p:sldId id="11529" r:id="rId11"/>
    <p:sldId id="11533" r:id="rId12"/>
    <p:sldId id="11530" r:id="rId13"/>
    <p:sldId id="2147376501" r:id="rId14"/>
    <p:sldId id="1002" r:id="rId15"/>
    <p:sldId id="11555" r:id="rId16"/>
    <p:sldId id="11558" r:id="rId17"/>
    <p:sldId id="1024" r:id="rId18"/>
    <p:sldId id="11559" r:id="rId19"/>
    <p:sldId id="11560" r:id="rId20"/>
    <p:sldId id="11561" r:id="rId21"/>
    <p:sldId id="2147376502" r:id="rId22"/>
    <p:sldId id="278" r:id="rId23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432FF"/>
    <a:srgbClr val="B33757"/>
    <a:srgbClr val="D9D9D9"/>
    <a:srgbClr val="006196"/>
    <a:srgbClr val="FFCC4E"/>
    <a:srgbClr val="00AE9C"/>
    <a:srgbClr val="8197A6"/>
    <a:srgbClr val="F1666A"/>
    <a:srgbClr val="053249"/>
    <a:srgbClr val="00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25D57-FE0B-5546-9AC2-09FAD128C92D}" v="292" dt="2026-03-05T08:05:52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88" autoAdjust="0"/>
    <p:restoredTop sz="97222" autoAdjust="0"/>
  </p:normalViewPr>
  <p:slideViewPr>
    <p:cSldViewPr snapToGrid="0">
      <p:cViewPr varScale="1">
        <p:scale>
          <a:sx n="86" d="100"/>
          <a:sy n="86" d="100"/>
        </p:scale>
        <p:origin x="240" y="86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Hogan" userId="e4b01162-5616-4fa8-93cd-73a294732d4a" providerId="ADAL" clId="{8C5BFA1B-E0FA-589E-AF13-67DE26A947DF}"/>
    <pc:docChg chg="undo custSel addSld delSld modSld sldOrd">
      <pc:chgData name="Robin Hogan" userId="e4b01162-5616-4fa8-93cd-73a294732d4a" providerId="ADAL" clId="{8C5BFA1B-E0FA-589E-AF13-67DE26A947DF}" dt="2026-03-05T09:41:19.395" v="1919" actId="729"/>
      <pc:docMkLst>
        <pc:docMk/>
      </pc:docMkLst>
      <pc:sldChg chg="modSp add del mod modAnim">
        <pc:chgData name="Robin Hogan" userId="e4b01162-5616-4fa8-93cd-73a294732d4a" providerId="ADAL" clId="{8C5BFA1B-E0FA-589E-AF13-67DE26A947DF}" dt="2026-03-05T08:05:52.359" v="1918" actId="20577"/>
        <pc:sldMkLst>
          <pc:docMk/>
          <pc:sldMk cId="0" sldId="256"/>
        </pc:sldMkLst>
        <pc:spChg chg="mod">
          <ac:chgData name="Robin Hogan" userId="e4b01162-5616-4fa8-93cd-73a294732d4a" providerId="ADAL" clId="{8C5BFA1B-E0FA-589E-AF13-67DE26A947DF}" dt="2026-03-05T08:05:52.359" v="1918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Robin Hogan" userId="e4b01162-5616-4fa8-93cd-73a294732d4a" providerId="ADAL" clId="{8C5BFA1B-E0FA-589E-AF13-67DE26A947DF}" dt="2026-03-05T08:05:39.349" v="1906" actId="14100"/>
          <ac:spMkLst>
            <pc:docMk/>
            <pc:sldMk cId="0" sldId="256"/>
            <ac:spMk id="7" creationId="{00000000-0000-0000-0000-000000000000}"/>
          </ac:spMkLst>
        </pc:spChg>
      </pc:sldChg>
      <pc:sldChg chg="add del">
        <pc:chgData name="Robin Hogan" userId="e4b01162-5616-4fa8-93cd-73a294732d4a" providerId="ADAL" clId="{8C5BFA1B-E0FA-589E-AF13-67DE26A947DF}" dt="2026-02-26T18:26:53.852" v="1744" actId="2696"/>
        <pc:sldMkLst>
          <pc:docMk/>
          <pc:sldMk cId="3220390837" sldId="278"/>
        </pc:sldMkLst>
      </pc:sldChg>
      <pc:sldChg chg="addSp modSp add del mod">
        <pc:chgData name="Robin Hogan" userId="e4b01162-5616-4fa8-93cd-73a294732d4a" providerId="ADAL" clId="{8C5BFA1B-E0FA-589E-AF13-67DE26A947DF}" dt="2026-02-26T18:20:58.980" v="1499" actId="1076"/>
        <pc:sldMkLst>
          <pc:docMk/>
          <pc:sldMk cId="4212472370" sldId="1002"/>
        </pc:sldMkLst>
        <pc:spChg chg="add mod">
          <ac:chgData name="Robin Hogan" userId="e4b01162-5616-4fa8-93cd-73a294732d4a" providerId="ADAL" clId="{8C5BFA1B-E0FA-589E-AF13-67DE26A947DF}" dt="2026-02-26T18:20:58.980" v="1499" actId="1076"/>
          <ac:spMkLst>
            <pc:docMk/>
            <pc:sldMk cId="4212472370" sldId="1002"/>
            <ac:spMk id="2" creationId="{EE6FF156-A5E8-E205-8F49-488EA3FD5E02}"/>
          </ac:spMkLst>
        </pc:spChg>
      </pc:sldChg>
      <pc:sldChg chg="addSp modSp add del mod modShow">
        <pc:chgData name="Robin Hogan" userId="e4b01162-5616-4fa8-93cd-73a294732d4a" providerId="ADAL" clId="{8C5BFA1B-E0FA-589E-AF13-67DE26A947DF}" dt="2026-03-05T09:41:19.395" v="1919" actId="729"/>
        <pc:sldMkLst>
          <pc:docMk/>
          <pc:sldMk cId="4219652418" sldId="1024"/>
        </pc:sldMkLst>
        <pc:spChg chg="add mod">
          <ac:chgData name="Robin Hogan" userId="e4b01162-5616-4fa8-93cd-73a294732d4a" providerId="ADAL" clId="{8C5BFA1B-E0FA-589E-AF13-67DE26A947DF}" dt="2026-02-26T18:22:00.602" v="1573" actId="1076"/>
          <ac:spMkLst>
            <pc:docMk/>
            <pc:sldMk cId="4219652418" sldId="1024"/>
            <ac:spMk id="3" creationId="{8AFC79B4-D489-544D-7F70-28B43472D4CC}"/>
          </ac:spMkLst>
        </pc:spChg>
      </pc:sldChg>
      <pc:sldChg chg="addSp delSp modSp new mod ord">
        <pc:chgData name="Robin Hogan" userId="e4b01162-5616-4fa8-93cd-73a294732d4a" providerId="ADAL" clId="{8C5BFA1B-E0FA-589E-AF13-67DE26A947DF}" dt="2026-02-26T18:24:13.167" v="1703" actId="20577"/>
        <pc:sldMkLst>
          <pc:docMk/>
          <pc:sldMk cId="2471497480" sldId="11529"/>
        </pc:sldMkLst>
        <pc:spChg chg="mod">
          <ac:chgData name="Robin Hogan" userId="e4b01162-5616-4fa8-93cd-73a294732d4a" providerId="ADAL" clId="{8C5BFA1B-E0FA-589E-AF13-67DE26A947DF}" dt="2026-02-26T18:24:13.167" v="1703" actId="20577"/>
          <ac:spMkLst>
            <pc:docMk/>
            <pc:sldMk cId="2471497480" sldId="11529"/>
            <ac:spMk id="2" creationId="{9C17E6CB-7D25-C6D9-7153-B9F0F714E111}"/>
          </ac:spMkLst>
        </pc:spChg>
        <pc:spChg chg="mod">
          <ac:chgData name="Robin Hogan" userId="e4b01162-5616-4fa8-93cd-73a294732d4a" providerId="ADAL" clId="{8C5BFA1B-E0FA-589E-AF13-67DE26A947DF}" dt="2026-02-26T18:15:41.574" v="1166" actId="20577"/>
          <ac:spMkLst>
            <pc:docMk/>
            <pc:sldMk cId="2471497480" sldId="11529"/>
            <ac:spMk id="3" creationId="{D0563D55-F5D8-99EF-67AB-7D551457874B}"/>
          </ac:spMkLst>
        </pc:spChg>
        <pc:spChg chg="add mod">
          <ac:chgData name="Robin Hogan" userId="e4b01162-5616-4fa8-93cd-73a294732d4a" providerId="ADAL" clId="{8C5BFA1B-E0FA-589E-AF13-67DE26A947DF}" dt="2026-02-26T16:15:18.241" v="165" actId="20577"/>
          <ac:spMkLst>
            <pc:docMk/>
            <pc:sldMk cId="2471497480" sldId="11529"/>
            <ac:spMk id="12" creationId="{2906D3E2-55AF-F012-0EC6-C33CD5C719EC}"/>
          </ac:spMkLst>
        </pc:spChg>
        <pc:picChg chg="add mod">
          <ac:chgData name="Robin Hogan" userId="e4b01162-5616-4fa8-93cd-73a294732d4a" providerId="ADAL" clId="{8C5BFA1B-E0FA-589E-AF13-67DE26A947DF}" dt="2026-02-26T16:13:52.542" v="109" actId="1037"/>
          <ac:picMkLst>
            <pc:docMk/>
            <pc:sldMk cId="2471497480" sldId="11529"/>
            <ac:picMk id="7" creationId="{D0895C8F-2588-4C49-9962-A812483D0209}"/>
          </ac:picMkLst>
        </pc:picChg>
        <pc:picChg chg="add mod">
          <ac:chgData name="Robin Hogan" userId="e4b01162-5616-4fa8-93cd-73a294732d4a" providerId="ADAL" clId="{8C5BFA1B-E0FA-589E-AF13-67DE26A947DF}" dt="2026-02-26T16:14:10.748" v="112" actId="14100"/>
          <ac:picMkLst>
            <pc:docMk/>
            <pc:sldMk cId="2471497480" sldId="11529"/>
            <ac:picMk id="11" creationId="{402D06E4-2554-E62F-AE34-B1466669A1F9}"/>
          </ac:picMkLst>
        </pc:picChg>
      </pc:sldChg>
      <pc:sldChg chg="addSp delSp modSp new mod">
        <pc:chgData name="Robin Hogan" userId="e4b01162-5616-4fa8-93cd-73a294732d4a" providerId="ADAL" clId="{8C5BFA1B-E0FA-589E-AF13-67DE26A947DF}" dt="2026-02-28T09:31:50.054" v="1816"/>
        <pc:sldMkLst>
          <pc:docMk/>
          <pc:sldMk cId="2372142334" sldId="11530"/>
        </pc:sldMkLst>
        <pc:spChg chg="mod">
          <ac:chgData name="Robin Hogan" userId="e4b01162-5616-4fa8-93cd-73a294732d4a" providerId="ADAL" clId="{8C5BFA1B-E0FA-589E-AF13-67DE26A947DF}" dt="2026-02-26T18:24:30.282" v="1734" actId="20577"/>
          <ac:spMkLst>
            <pc:docMk/>
            <pc:sldMk cId="2372142334" sldId="11530"/>
            <ac:spMk id="2" creationId="{C855A301-0002-EDD2-88CE-AF981BF551CA}"/>
          </ac:spMkLst>
        </pc:spChg>
        <pc:spChg chg="mod">
          <ac:chgData name="Robin Hogan" userId="e4b01162-5616-4fa8-93cd-73a294732d4a" providerId="ADAL" clId="{8C5BFA1B-E0FA-589E-AF13-67DE26A947DF}" dt="2026-02-26T18:23:44.570" v="1697" actId="5793"/>
          <ac:spMkLst>
            <pc:docMk/>
            <pc:sldMk cId="2372142334" sldId="11530"/>
            <ac:spMk id="3" creationId="{09F5F09B-5573-DA1F-0608-C11BE9B52C7D}"/>
          </ac:spMkLst>
        </pc:spChg>
        <pc:spChg chg="add mod">
          <ac:chgData name="Robin Hogan" userId="e4b01162-5616-4fa8-93cd-73a294732d4a" providerId="ADAL" clId="{8C5BFA1B-E0FA-589E-AF13-67DE26A947DF}" dt="2026-02-26T18:20:40.811" v="1486"/>
          <ac:spMkLst>
            <pc:docMk/>
            <pc:sldMk cId="2372142334" sldId="11530"/>
            <ac:spMk id="6" creationId="{1EA259D4-0CC5-4888-BB7E-D4001D131A5D}"/>
          </ac:spMkLst>
        </pc:spChg>
        <pc:picChg chg="add mod">
          <ac:chgData name="Robin Hogan" userId="e4b01162-5616-4fa8-93cd-73a294732d4a" providerId="ADAL" clId="{8C5BFA1B-E0FA-589E-AF13-67DE26A947DF}" dt="2026-02-26T18:22:27.718" v="1575" actId="1076"/>
          <ac:picMkLst>
            <pc:docMk/>
            <pc:sldMk cId="2372142334" sldId="11530"/>
            <ac:picMk id="4" creationId="{D2C8C59E-1C78-F7F0-2DEE-D36118D0121A}"/>
          </ac:picMkLst>
        </pc:picChg>
      </pc:sldChg>
      <pc:sldChg chg="addSp modSp new mod modShow">
        <pc:chgData name="Robin Hogan" userId="e4b01162-5616-4fa8-93cd-73a294732d4a" providerId="ADAL" clId="{8C5BFA1B-E0FA-589E-AF13-67DE26A947DF}" dt="2026-02-26T18:26:48.820" v="1742"/>
        <pc:sldMkLst>
          <pc:docMk/>
          <pc:sldMk cId="1478543241" sldId="11531"/>
        </pc:sldMkLst>
        <pc:spChg chg="mod">
          <ac:chgData name="Robin Hogan" userId="e4b01162-5616-4fa8-93cd-73a294732d4a" providerId="ADAL" clId="{8C5BFA1B-E0FA-589E-AF13-67DE26A947DF}" dt="2026-02-26T16:17:03.501" v="273" actId="20577"/>
          <ac:spMkLst>
            <pc:docMk/>
            <pc:sldMk cId="1478543241" sldId="11531"/>
            <ac:spMk id="2" creationId="{8339F09E-DCAF-A6AB-D385-274B54E50328}"/>
          </ac:spMkLst>
        </pc:spChg>
        <pc:spChg chg="mod">
          <ac:chgData name="Robin Hogan" userId="e4b01162-5616-4fa8-93cd-73a294732d4a" providerId="ADAL" clId="{8C5BFA1B-E0FA-589E-AF13-67DE26A947DF}" dt="2026-02-26T16:17:47.556" v="350" actId="14100"/>
          <ac:spMkLst>
            <pc:docMk/>
            <pc:sldMk cId="1478543241" sldId="11531"/>
            <ac:spMk id="3" creationId="{EC7C143E-89C3-81F4-81E8-4C4A028D028C}"/>
          </ac:spMkLst>
        </pc:spChg>
        <pc:spChg chg="add mod">
          <ac:chgData name="Robin Hogan" userId="e4b01162-5616-4fa8-93cd-73a294732d4a" providerId="ADAL" clId="{8C5BFA1B-E0FA-589E-AF13-67DE26A947DF}" dt="2026-02-26T18:20:32.493" v="1484" actId="20577"/>
          <ac:spMkLst>
            <pc:docMk/>
            <pc:sldMk cId="1478543241" sldId="11531"/>
            <ac:spMk id="5" creationId="{B64E93BB-8F7B-E11C-D8AC-0AD829041B02}"/>
          </ac:spMkLst>
        </pc:spChg>
        <pc:picChg chg="add mod">
          <ac:chgData name="Robin Hogan" userId="e4b01162-5616-4fa8-93cd-73a294732d4a" providerId="ADAL" clId="{8C5BFA1B-E0FA-589E-AF13-67DE26A947DF}" dt="2026-02-26T16:17:09.930" v="274" actId="1076"/>
          <ac:picMkLst>
            <pc:docMk/>
            <pc:sldMk cId="1478543241" sldId="11531"/>
            <ac:picMk id="4" creationId="{43067DEC-7F9F-1325-369E-F846BD2A85A1}"/>
          </ac:picMkLst>
        </pc:picChg>
      </pc:sldChg>
      <pc:sldChg chg="addSp modSp new mod ord modAnim">
        <pc:chgData name="Robin Hogan" userId="e4b01162-5616-4fa8-93cd-73a294732d4a" providerId="ADAL" clId="{8C5BFA1B-E0FA-589E-AF13-67DE26A947DF}" dt="2026-02-26T18:25:17.161" v="1739"/>
        <pc:sldMkLst>
          <pc:docMk/>
          <pc:sldMk cId="1698647546" sldId="11533"/>
        </pc:sldMkLst>
        <pc:spChg chg="mod">
          <ac:chgData name="Robin Hogan" userId="e4b01162-5616-4fa8-93cd-73a294732d4a" providerId="ADAL" clId="{8C5BFA1B-E0FA-589E-AF13-67DE26A947DF}" dt="2026-02-26T18:19:01.928" v="1436" actId="20577"/>
          <ac:spMkLst>
            <pc:docMk/>
            <pc:sldMk cId="1698647546" sldId="11533"/>
            <ac:spMk id="2" creationId="{E7A1AF5B-7753-54BF-9A23-F0F4A8EA2C47}"/>
          </ac:spMkLst>
        </pc:spChg>
        <pc:spChg chg="mod">
          <ac:chgData name="Robin Hogan" userId="e4b01162-5616-4fa8-93cd-73a294732d4a" providerId="ADAL" clId="{8C5BFA1B-E0FA-589E-AF13-67DE26A947DF}" dt="2026-02-26T18:18:05.887" v="1356" actId="20577"/>
          <ac:spMkLst>
            <pc:docMk/>
            <pc:sldMk cId="1698647546" sldId="11533"/>
            <ac:spMk id="3" creationId="{98B74461-7477-781B-468B-37257696445B}"/>
          </ac:spMkLst>
        </pc:spChg>
        <pc:spChg chg="add mod">
          <ac:chgData name="Robin Hogan" userId="e4b01162-5616-4fa8-93cd-73a294732d4a" providerId="ADAL" clId="{8C5BFA1B-E0FA-589E-AF13-67DE26A947DF}" dt="2026-02-26T18:20:38.583" v="1485"/>
          <ac:spMkLst>
            <pc:docMk/>
            <pc:sldMk cId="1698647546" sldId="11533"/>
            <ac:spMk id="6" creationId="{2D664837-FCF0-45B6-3ED7-B3C7BF10D690}"/>
          </ac:spMkLst>
        </pc:spChg>
        <pc:picChg chg="add mod">
          <ac:chgData name="Robin Hogan" userId="e4b01162-5616-4fa8-93cd-73a294732d4a" providerId="ADAL" clId="{8C5BFA1B-E0FA-589E-AF13-67DE26A947DF}" dt="2026-02-26T16:27:24.414" v="599" actId="14100"/>
          <ac:picMkLst>
            <pc:docMk/>
            <pc:sldMk cId="1698647546" sldId="11533"/>
            <ac:picMk id="4" creationId="{965DD8EC-E7FD-2039-0D2F-2EA868A42A14}"/>
          </ac:picMkLst>
        </pc:picChg>
        <pc:picChg chg="add mod">
          <ac:chgData name="Robin Hogan" userId="e4b01162-5616-4fa8-93cd-73a294732d4a" providerId="ADAL" clId="{8C5BFA1B-E0FA-589E-AF13-67DE26A947DF}" dt="2026-02-26T16:28:42.044" v="677"/>
          <ac:picMkLst>
            <pc:docMk/>
            <pc:sldMk cId="1698647546" sldId="11533"/>
            <ac:picMk id="5" creationId="{C32C688E-7493-8D13-2FA4-3895493BFF5D}"/>
          </ac:picMkLst>
        </pc:picChg>
      </pc:sldChg>
      <pc:sldChg chg="addSp modSp add del mod modShow">
        <pc:chgData name="Robin Hogan" userId="e4b01162-5616-4fa8-93cd-73a294732d4a" providerId="ADAL" clId="{8C5BFA1B-E0FA-589E-AF13-67DE26A947DF}" dt="2026-03-04T20:16:08.679" v="1822" actId="729"/>
        <pc:sldMkLst>
          <pc:docMk/>
          <pc:sldMk cId="1921420273" sldId="11555"/>
        </pc:sldMkLst>
        <pc:spChg chg="add mod">
          <ac:chgData name="Robin Hogan" userId="e4b01162-5616-4fa8-93cd-73a294732d4a" providerId="ADAL" clId="{8C5BFA1B-E0FA-589E-AF13-67DE26A947DF}" dt="2026-02-26T18:21:23" v="1540" actId="1076"/>
          <ac:spMkLst>
            <pc:docMk/>
            <pc:sldMk cId="1921420273" sldId="11555"/>
            <ac:spMk id="3" creationId="{48A072A6-0A90-D838-3B76-51B3FCD0FB43}"/>
          </ac:spMkLst>
        </pc:spChg>
      </pc:sldChg>
      <pc:sldChg chg="addSp modSp add del mod">
        <pc:chgData name="Robin Hogan" userId="e4b01162-5616-4fa8-93cd-73a294732d4a" providerId="ADAL" clId="{8C5BFA1B-E0FA-589E-AF13-67DE26A947DF}" dt="2026-02-26T18:21:39.877" v="1559" actId="20577"/>
        <pc:sldMkLst>
          <pc:docMk/>
          <pc:sldMk cId="2276668439" sldId="11558"/>
        </pc:sldMkLst>
        <pc:spChg chg="mod">
          <ac:chgData name="Robin Hogan" userId="e4b01162-5616-4fa8-93cd-73a294732d4a" providerId="ADAL" clId="{8C5BFA1B-E0FA-589E-AF13-67DE26A947DF}" dt="2026-02-26T17:59:54.710" v="684" actId="14100"/>
          <ac:spMkLst>
            <pc:docMk/>
            <pc:sldMk cId="2276668439" sldId="11558"/>
            <ac:spMk id="2" creationId="{F68EDB2D-B904-FC21-53F3-742F056C5017}"/>
          </ac:spMkLst>
        </pc:spChg>
        <pc:spChg chg="add mod">
          <ac:chgData name="Robin Hogan" userId="e4b01162-5616-4fa8-93cd-73a294732d4a" providerId="ADAL" clId="{8C5BFA1B-E0FA-589E-AF13-67DE26A947DF}" dt="2026-02-26T18:21:39.877" v="1559" actId="20577"/>
          <ac:spMkLst>
            <pc:docMk/>
            <pc:sldMk cId="2276668439" sldId="11558"/>
            <ac:spMk id="3" creationId="{9C8CACE8-B3ED-70BD-2B2A-6DC223487A2F}"/>
          </ac:spMkLst>
        </pc:spChg>
      </pc:sldChg>
      <pc:sldChg chg="addSp delSp modSp new mod">
        <pc:chgData name="Robin Hogan" userId="e4b01162-5616-4fa8-93cd-73a294732d4a" providerId="ADAL" clId="{8C5BFA1B-E0FA-589E-AF13-67DE26A947DF}" dt="2026-02-28T08:53:14.774" v="1812" actId="1035"/>
        <pc:sldMkLst>
          <pc:docMk/>
          <pc:sldMk cId="146768484" sldId="11559"/>
        </pc:sldMkLst>
        <pc:spChg chg="add mod">
          <ac:chgData name="Robin Hogan" userId="e4b01162-5616-4fa8-93cd-73a294732d4a" providerId="ADAL" clId="{8C5BFA1B-E0FA-589E-AF13-67DE26A947DF}" dt="2026-02-28T08:53:14.774" v="1812" actId="1035"/>
          <ac:spMkLst>
            <pc:docMk/>
            <pc:sldMk cId="146768484" sldId="11559"/>
            <ac:spMk id="16" creationId="{22EE2096-1DDE-DDF4-9A6A-6CDEB94C46BF}"/>
          </ac:spMkLst>
        </pc:spChg>
        <pc:picChg chg="add mod ord">
          <ac:chgData name="Robin Hogan" userId="e4b01162-5616-4fa8-93cd-73a294732d4a" providerId="ADAL" clId="{8C5BFA1B-E0FA-589E-AF13-67DE26A947DF}" dt="2026-02-28T08:52:47.929" v="1795" actId="14100"/>
          <ac:picMkLst>
            <pc:docMk/>
            <pc:sldMk cId="146768484" sldId="11559"/>
            <ac:picMk id="15" creationId="{F7EC7847-5C1F-A098-D5DD-6510BFE47AB9}"/>
          </ac:picMkLst>
        </pc:picChg>
      </pc:sldChg>
      <pc:sldChg chg="addSp modSp new mod">
        <pc:chgData name="Robin Hogan" userId="e4b01162-5616-4fa8-93cd-73a294732d4a" providerId="ADAL" clId="{8C5BFA1B-E0FA-589E-AF13-67DE26A947DF}" dt="2026-02-28T08:53:19.381" v="1813"/>
        <pc:sldMkLst>
          <pc:docMk/>
          <pc:sldMk cId="791565137" sldId="11560"/>
        </pc:sldMkLst>
        <pc:spChg chg="add mod">
          <ac:chgData name="Robin Hogan" userId="e4b01162-5616-4fa8-93cd-73a294732d4a" providerId="ADAL" clId="{8C5BFA1B-E0FA-589E-AF13-67DE26A947DF}" dt="2026-02-28T08:53:19.381" v="1813"/>
          <ac:spMkLst>
            <pc:docMk/>
            <pc:sldMk cId="791565137" sldId="11560"/>
            <ac:spMk id="7" creationId="{513FE833-7BDD-FFF6-FD4E-0349245974F4}"/>
          </ac:spMkLst>
        </pc:spChg>
        <pc:picChg chg="add mod">
          <ac:chgData name="Robin Hogan" userId="e4b01162-5616-4fa8-93cd-73a294732d4a" providerId="ADAL" clId="{8C5BFA1B-E0FA-589E-AF13-67DE26A947DF}" dt="2026-02-28T08:52:11.872" v="1787" actId="14100"/>
          <ac:picMkLst>
            <pc:docMk/>
            <pc:sldMk cId="791565137" sldId="11560"/>
            <ac:picMk id="6" creationId="{50E79878-158A-AE80-D8B6-E4C503A6CB0B}"/>
          </ac:picMkLst>
        </pc:picChg>
      </pc:sldChg>
      <pc:sldChg chg="addSp modSp new mod">
        <pc:chgData name="Robin Hogan" userId="e4b01162-5616-4fa8-93cd-73a294732d4a" providerId="ADAL" clId="{8C5BFA1B-E0FA-589E-AF13-67DE26A947DF}" dt="2026-03-04T20:19:16.271" v="1826" actId="14861"/>
        <pc:sldMkLst>
          <pc:docMk/>
          <pc:sldMk cId="1932632042" sldId="11561"/>
        </pc:sldMkLst>
        <pc:spChg chg="add mod">
          <ac:chgData name="Robin Hogan" userId="e4b01162-5616-4fa8-93cd-73a294732d4a" providerId="ADAL" clId="{8C5BFA1B-E0FA-589E-AF13-67DE26A947DF}" dt="2026-02-28T08:53:22.110" v="1814"/>
          <ac:spMkLst>
            <pc:docMk/>
            <pc:sldMk cId="1932632042" sldId="11561"/>
            <ac:spMk id="7" creationId="{4F9ED774-96E2-F330-459B-BB87103D2912}"/>
          </ac:spMkLst>
        </pc:spChg>
        <pc:spChg chg="add mod">
          <ac:chgData name="Robin Hogan" userId="e4b01162-5616-4fa8-93cd-73a294732d4a" providerId="ADAL" clId="{8C5BFA1B-E0FA-589E-AF13-67DE26A947DF}" dt="2026-03-04T20:19:16.271" v="1826" actId="14861"/>
          <ac:spMkLst>
            <pc:docMk/>
            <pc:sldMk cId="1932632042" sldId="11561"/>
            <ac:spMk id="8" creationId="{1BE95DC4-EBC7-14E8-7A60-039A0993EED7}"/>
          </ac:spMkLst>
        </pc:spChg>
        <pc:picChg chg="add mod">
          <ac:chgData name="Robin Hogan" userId="e4b01162-5616-4fa8-93cd-73a294732d4a" providerId="ADAL" clId="{8C5BFA1B-E0FA-589E-AF13-67DE26A947DF}" dt="2026-02-28T08:52:02.197" v="1785" actId="14100"/>
          <ac:picMkLst>
            <pc:docMk/>
            <pc:sldMk cId="1932632042" sldId="11561"/>
            <ac:picMk id="6" creationId="{21165AB3-1EC0-DB49-E6AE-E9AE93980A8A}"/>
          </ac:picMkLst>
        </pc:picChg>
      </pc:sldChg>
      <pc:sldChg chg="addSp modSp add del mod">
        <pc:chgData name="Robin Hogan" userId="e4b01162-5616-4fa8-93cd-73a294732d4a" providerId="ADAL" clId="{8C5BFA1B-E0FA-589E-AF13-67DE26A947DF}" dt="2026-02-28T09:34:53.622" v="1821" actId="1076"/>
        <pc:sldMkLst>
          <pc:docMk/>
          <pc:sldMk cId="2310893052" sldId="2147376501"/>
        </pc:sldMkLst>
        <pc:spChg chg="add mod">
          <ac:chgData name="Robin Hogan" userId="e4b01162-5616-4fa8-93cd-73a294732d4a" providerId="ADAL" clId="{8C5BFA1B-E0FA-589E-AF13-67DE26A947DF}" dt="2026-02-28T09:34:53.622" v="1821" actId="1076"/>
          <ac:spMkLst>
            <pc:docMk/>
            <pc:sldMk cId="2310893052" sldId="2147376501"/>
            <ac:spMk id="6" creationId="{CA8E9ECE-2666-8721-DA3C-34594972F908}"/>
          </ac:spMkLst>
        </pc:spChg>
      </pc:sldChg>
      <pc:sldChg chg="addSp modSp new mod modAnim">
        <pc:chgData name="Robin Hogan" userId="e4b01162-5616-4fa8-93cd-73a294732d4a" providerId="ADAL" clId="{8C5BFA1B-E0FA-589E-AF13-67DE26A947DF}" dt="2026-03-05T08:04:59.563" v="1900" actId="20577"/>
        <pc:sldMkLst>
          <pc:docMk/>
          <pc:sldMk cId="2082795907" sldId="2147376502"/>
        </pc:sldMkLst>
        <pc:spChg chg="mod">
          <ac:chgData name="Robin Hogan" userId="e4b01162-5616-4fa8-93cd-73a294732d4a" providerId="ADAL" clId="{8C5BFA1B-E0FA-589E-AF13-67DE26A947DF}" dt="2026-03-05T08:03:05.258" v="1876" actId="20577"/>
          <ac:spMkLst>
            <pc:docMk/>
            <pc:sldMk cId="2082795907" sldId="2147376502"/>
            <ac:spMk id="2" creationId="{38151003-4959-9C71-D64E-304044C5825F}"/>
          </ac:spMkLst>
        </pc:spChg>
        <pc:spChg chg="mod">
          <ac:chgData name="Robin Hogan" userId="e4b01162-5616-4fa8-93cd-73a294732d4a" providerId="ADAL" clId="{8C5BFA1B-E0FA-589E-AF13-67DE26A947DF}" dt="2026-03-05T07:59:44.736" v="1828" actId="20577"/>
          <ac:spMkLst>
            <pc:docMk/>
            <pc:sldMk cId="2082795907" sldId="2147376502"/>
            <ac:spMk id="3" creationId="{D3290332-C966-CADF-F609-6203E87AC262}"/>
          </ac:spMkLst>
        </pc:spChg>
        <pc:spChg chg="add mod">
          <ac:chgData name="Robin Hogan" userId="e4b01162-5616-4fa8-93cd-73a294732d4a" providerId="ADAL" clId="{8C5BFA1B-E0FA-589E-AF13-67DE26A947DF}" dt="2026-03-05T08:04:59.563" v="1900" actId="20577"/>
          <ac:spMkLst>
            <pc:docMk/>
            <pc:sldMk cId="2082795907" sldId="2147376502"/>
            <ac:spMk id="6" creationId="{8E278765-6067-2D3E-CBFD-FFDBB4B2838B}"/>
          </ac:spMkLst>
        </pc:spChg>
        <pc:picChg chg="add mod">
          <ac:chgData name="Robin Hogan" userId="e4b01162-5616-4fa8-93cd-73a294732d4a" providerId="ADAL" clId="{8C5BFA1B-E0FA-589E-AF13-67DE26A947DF}" dt="2026-03-05T08:04:02.049" v="1892" actId="14100"/>
          <ac:picMkLst>
            <pc:docMk/>
            <pc:sldMk cId="2082795907" sldId="2147376502"/>
            <ac:picMk id="7" creationId="{02873F5A-FEC6-0242-97A6-8FDFECC3CF3A}"/>
          </ac:picMkLst>
        </pc:picChg>
        <pc:picChg chg="add mod">
          <ac:chgData name="Robin Hogan" userId="e4b01162-5616-4fa8-93cd-73a294732d4a" providerId="ADAL" clId="{8C5BFA1B-E0FA-589E-AF13-67DE26A947DF}" dt="2026-03-05T08:04:19.240" v="1898" actId="1076"/>
          <ac:picMkLst>
            <pc:docMk/>
            <pc:sldMk cId="2082795907" sldId="2147376502"/>
            <ac:picMk id="3074" creationId="{7F8E0210-529B-064D-7E12-1F73E82A0B5A}"/>
          </ac:picMkLst>
        </pc:picChg>
        <pc:picChg chg="add mod">
          <ac:chgData name="Robin Hogan" userId="e4b01162-5616-4fa8-93cd-73a294732d4a" providerId="ADAL" clId="{8C5BFA1B-E0FA-589E-AF13-67DE26A947DF}" dt="2026-03-05T08:04:09.672" v="1895" actId="14100"/>
          <ac:picMkLst>
            <pc:docMk/>
            <pc:sldMk cId="2082795907" sldId="2147376502"/>
            <ac:picMk id="3076" creationId="{B2A2961C-4C42-2BD6-5397-2F74FA70460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2/28/26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9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4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76EE37-3DDC-6C53-DEB6-7B1E686D5D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9428813" y="164890"/>
            <a:ext cx="1192264" cy="7423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F0663-5011-7A47-9E67-4CB9B5744E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28249"/>
            <a:ext cx="12213994" cy="687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533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" y="647262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>
              <a:buClr>
                <a:srgbClr val="00AE9C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</a:defRPr>
            </a:lvl1pPr>
            <a:lvl2pPr marL="628650" indent="-182563"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933450" indent="-212725">
              <a:buFont typeface="System Font Regular"/>
              <a:buChar char="-"/>
              <a:tabLst/>
              <a:defRPr sz="1400">
                <a:solidFill>
                  <a:schemeClr val="tx1"/>
                </a:solidFill>
              </a:defRPr>
            </a:lvl3pPr>
            <a:lvl4pPr marL="1208088" indent="-182563"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1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100728" y="5984876"/>
            <a:ext cx="1958917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February 28, 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6471" y="1294198"/>
            <a:ext cx="7893174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6471" y="1980000"/>
            <a:ext cx="7893174" cy="35856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6471" y="2700002"/>
            <a:ext cx="7893174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6471" y="3121225"/>
            <a:ext cx="7893174" cy="23904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6471" y="3429000"/>
            <a:ext cx="7893174" cy="213969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err="1"/>
              <a:t>email@ddress</a:t>
            </a:r>
            <a:endParaRPr lang="en-GB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471" y="5984876"/>
            <a:ext cx="2141988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14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6471" y="360000"/>
            <a:ext cx="7893174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6470" y="936000"/>
            <a:ext cx="789317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59645" y="6308255"/>
            <a:ext cx="2165692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12864" y="6308256"/>
            <a:ext cx="4065782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6472" y="6293597"/>
            <a:ext cx="1346393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66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9706" y="360000"/>
            <a:ext cx="5726704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9706" y="936000"/>
            <a:ext cx="5726704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59645" y="6308255"/>
            <a:ext cx="2165692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90075" y="6308256"/>
            <a:ext cx="1469570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96101" y="6308256"/>
            <a:ext cx="4065782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9707" y="6293597"/>
            <a:ext cx="1346393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0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235" y="360000"/>
            <a:ext cx="10059645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3235" y="936000"/>
            <a:ext cx="10059645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Top level text goes in here </a:t>
            </a:r>
          </a:p>
          <a:p>
            <a:pPr lvl="1"/>
            <a:r>
              <a:rPr lang="en-GB"/>
              <a:t>Second level text goes in here</a:t>
            </a:r>
          </a:p>
          <a:p>
            <a:pPr lvl="2"/>
            <a:r>
              <a:rPr lang="en-GB"/>
              <a:t>Third level text goes in here</a:t>
            </a:r>
          </a:p>
          <a:p>
            <a:pPr lvl="3"/>
            <a:r>
              <a:rPr lang="en-GB"/>
              <a:t>Fourth level text goes in here</a:t>
            </a:r>
          </a:p>
          <a:p>
            <a:pPr lvl="4"/>
            <a:r>
              <a:rPr lang="en-GB"/>
              <a:t>Fifth level text goes in here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59645" y="6308255"/>
            <a:ext cx="2165692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90075" y="6308256"/>
            <a:ext cx="1469570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9629" y="6308256"/>
            <a:ext cx="4065782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235" y="6308254"/>
            <a:ext cx="1346393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6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04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9212813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 marL="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bg2"/>
                </a:solidFill>
              </a:defRPr>
            </a:lvl1pPr>
            <a:lvl2pPr marL="314325" indent="-223838">
              <a:buFont typeface="Arial" panose="020B0604020202020204" pitchFamily="34" charset="0"/>
              <a:buChar char="•"/>
              <a:tabLst/>
              <a:defRPr sz="1600">
                <a:solidFill>
                  <a:schemeClr val="bg2"/>
                </a:solidFill>
              </a:defRPr>
            </a:lvl2pPr>
            <a:lvl3pPr marL="628650" indent="-222250">
              <a:buFont typeface="System Font Regular"/>
              <a:buChar char="-"/>
              <a:tabLst/>
              <a:defRPr sz="1400">
                <a:solidFill>
                  <a:schemeClr val="bg2"/>
                </a:solidFill>
              </a:defRPr>
            </a:lvl3pPr>
            <a:lvl4pPr marL="893763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B807B4D-9EEF-E1C2-E7F3-1F644426C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9428813" y="164890"/>
            <a:ext cx="1192264" cy="7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49696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56800" cy="40513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5CEB8A1C-7610-75C9-FE03-01159FE2A4A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97" y="207571"/>
            <a:ext cx="943496" cy="5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80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59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83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4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3098450"/>
            <a:ext cx="11587029" cy="10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05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EarthCARE</a:t>
            </a:r>
            <a:r>
              <a:rPr lang="en-GB" sz="305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QWG Meeting no. 3</a:t>
            </a:r>
          </a:p>
          <a:p>
            <a:pPr defTabSz="882030">
              <a:defRPr/>
            </a:pPr>
            <a:r>
              <a:rPr lang="en-GB" sz="305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European Modelling Update: ECMWF, DWD &amp; KNMI</a:t>
            </a:r>
            <a:endParaRPr lang="en-GB" sz="3087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8904157" y="4805727"/>
            <a:ext cx="313524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Fielding, Kamil Mroz, Mike Rennie, Axel Seifert, Thirza Feenstra</a:t>
            </a:r>
          </a:p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Robin Hogan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Leipzig, 4.03.2026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logo of a satellite">
            <a:extLst>
              <a:ext uri="{FF2B5EF4-FFF2-40B4-BE49-F238E27FC236}">
                <a16:creationId xmlns:a16="http://schemas.microsoft.com/office/drawing/2014/main" id="{ABC6B805-A035-9335-D18C-9D4E1ECFEA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0" y="259311"/>
            <a:ext cx="2184002" cy="2159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4697B-0483-23C2-28E0-BD9E18E60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371" y="384624"/>
            <a:ext cx="1841571" cy="1838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D2DD38-80A8-F300-FCCD-5357B310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4634-4D8A-2CE8-63EA-086E446D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CPR sea surface return – potential for low level wind speed constraint  </a:t>
            </a:r>
            <a:br>
              <a:rPr lang="en-US" alt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C13C3-DF6D-C942-F5D2-7BB1466D9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B80EA-DB86-D849-B86F-15DAF31F0474}" type="slidenum">
              <a:rPr lang="en-US"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90CE6-F3DB-BD26-1EA7-6EF39D07B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</a:rPr>
              <a:t>European Centre for Medium-Range Weather Forecasts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F24E7-1FBC-774E-2A08-BF5AD9387C48}"/>
              </a:ext>
            </a:extLst>
          </p:cNvPr>
          <p:cNvSpPr txBox="1"/>
          <p:nvPr/>
        </p:nvSpPr>
        <p:spPr>
          <a:xfrm rot="16200000">
            <a:off x="18260" y="2157046"/>
            <a:ext cx="144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Baseline DA</a:t>
            </a:r>
          </a:p>
        </p:txBody>
      </p:sp>
      <p:pic>
        <p:nvPicPr>
          <p:cNvPr id="6" name="Picture 5" descr="A graph of a number of numbers and a number of objects&#10;&#10;AI-generated content may be incorrect.">
            <a:extLst>
              <a:ext uri="{FF2B5EF4-FFF2-40B4-BE49-F238E27FC236}">
                <a16:creationId xmlns:a16="http://schemas.microsoft.com/office/drawing/2014/main" id="{7D154181-ADD0-92F3-2EFF-E7671CB84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59" y="3795710"/>
            <a:ext cx="2979974" cy="2766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E16C6-1E39-F229-22D7-66FD92250043}"/>
              </a:ext>
            </a:extLst>
          </p:cNvPr>
          <p:cNvSpPr txBox="1"/>
          <p:nvPr/>
        </p:nvSpPr>
        <p:spPr>
          <a:xfrm>
            <a:off x="9158794" y="6492419"/>
            <a:ext cx="610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err="1">
                <a:solidFill>
                  <a:prstClr val="black"/>
                </a:solidFill>
                <a:latin typeface="Arial"/>
              </a:rPr>
              <a:t>Tanelli</a:t>
            </a:r>
            <a:r>
              <a:rPr lang="en-GB">
                <a:solidFill>
                  <a:prstClr val="black"/>
                </a:solidFill>
                <a:latin typeface="Arial"/>
              </a:rPr>
              <a:t> et al., 2008</a:t>
            </a:r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343AB1-C0AA-FC70-2667-748391B1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6" y="913497"/>
            <a:ext cx="11948684" cy="298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84FE8C-5EA3-5AFC-F062-991391700B99}"/>
              </a:ext>
            </a:extLst>
          </p:cNvPr>
          <p:cNvSpPr txBox="1"/>
          <p:nvPr/>
        </p:nvSpPr>
        <p:spPr>
          <a:xfrm>
            <a:off x="923895" y="4064163"/>
            <a:ext cx="7617814" cy="2405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prstClr val="black"/>
                </a:solidFill>
                <a:latin typeface="Arial"/>
              </a:rPr>
              <a:t>Sea surface return (</a:t>
            </a:r>
            <a:r>
              <a:rPr lang="en-GB" sz="2000" err="1">
                <a:solidFill>
                  <a:prstClr val="black"/>
                </a:solidFill>
                <a:latin typeface="Arial"/>
              </a:rPr>
              <a:t>sigmaZero</a:t>
            </a:r>
            <a:r>
              <a:rPr lang="en-GB" sz="2000">
                <a:solidFill>
                  <a:prstClr val="black"/>
                </a:solidFill>
                <a:latin typeface="Arial"/>
              </a:rPr>
              <a:t>) can be accurately simulated using surface wind speed and surface temperature and water vapour content information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prstClr val="black"/>
                </a:solidFill>
                <a:latin typeface="Arial"/>
              </a:rPr>
              <a:t>Potential for constraining these variables in the IFS (</a:t>
            </a:r>
            <a:r>
              <a:rPr lang="en-GB" sz="2000" err="1">
                <a:solidFill>
                  <a:prstClr val="black"/>
                </a:solidFill>
                <a:latin typeface="Arial"/>
              </a:rPr>
              <a:t>scatterometer</a:t>
            </a:r>
            <a:r>
              <a:rPr lang="en-GB" sz="2000">
                <a:solidFill>
                  <a:prstClr val="black"/>
                </a:solidFill>
                <a:latin typeface="Arial"/>
              </a:rPr>
              <a:t>-like data)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C79B4-D489-544D-7F70-28B43472D4CC}"/>
              </a:ext>
            </a:extLst>
          </p:cNvPr>
          <p:cNvSpPr txBox="1"/>
          <p:nvPr/>
        </p:nvSpPr>
        <p:spPr>
          <a:xfrm>
            <a:off x="3767949" y="624217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Kamil Mroz</a:t>
            </a:r>
          </a:p>
        </p:txBody>
      </p:sp>
    </p:spTree>
    <p:extLst>
      <p:ext uri="{BB962C8B-B14F-4D97-AF65-F5344CB8AC3E}">
        <p14:creationId xmlns:p14="http://schemas.microsoft.com/office/powerpoint/2010/main" val="4219652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D724-7294-FA42-E87F-1D26E8CC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7CD8-9849-159D-A940-9E07B046B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DD055-2F3B-3984-2327-FF5609C08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15" name="Content Placeholder 14" descr="A screenshot of a graph&#10;&#10;AI-generated content may be incorrect.">
            <a:extLst>
              <a:ext uri="{FF2B5EF4-FFF2-40B4-BE49-F238E27FC236}">
                <a16:creationId xmlns:a16="http://schemas.microsoft.com/office/drawing/2014/main" id="{F7EC7847-5C1F-A098-D5DD-6510BFE47AB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53"/>
            <a:ext cx="12225338" cy="68767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EE2096-1DDE-DDF4-9A6A-6CDEB94C46BF}"/>
              </a:ext>
            </a:extLst>
          </p:cNvPr>
          <p:cNvSpPr txBox="1"/>
          <p:nvPr/>
        </p:nvSpPr>
        <p:spPr>
          <a:xfrm>
            <a:off x="390880" y="308201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Axel Seifert</a:t>
            </a:r>
          </a:p>
        </p:txBody>
      </p:sp>
    </p:spTree>
    <p:extLst>
      <p:ext uri="{BB962C8B-B14F-4D97-AF65-F5344CB8AC3E}">
        <p14:creationId xmlns:p14="http://schemas.microsoft.com/office/powerpoint/2010/main" val="14676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BD72-C762-1659-B108-3EB69146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FA876-87BF-1AD0-1102-C9924AC688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0AF69-0764-F81B-163B-EA044058D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76BDE-EA70-11BC-D588-DF2F956BF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50E79878-158A-AE80-D8B6-E4C503A6C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22"/>
            <a:ext cx="12225338" cy="6873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FE833-7BDD-FFF6-FD4E-0349245974F4}"/>
              </a:ext>
            </a:extLst>
          </p:cNvPr>
          <p:cNvSpPr txBox="1"/>
          <p:nvPr/>
        </p:nvSpPr>
        <p:spPr>
          <a:xfrm>
            <a:off x="390880" y="308201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Axel Seifert</a:t>
            </a:r>
          </a:p>
        </p:txBody>
      </p:sp>
    </p:spTree>
    <p:extLst>
      <p:ext uri="{BB962C8B-B14F-4D97-AF65-F5344CB8AC3E}">
        <p14:creationId xmlns:p14="http://schemas.microsoft.com/office/powerpoint/2010/main" val="79156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1FD9-5DC9-D75D-4271-A5C260C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9C53-5F7E-2EF1-3794-97B99F9327E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1D189-B54D-61BE-2ADB-01A5D449D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11CAB-2F6A-308D-0F71-EA9E36C15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1165AB3-1EC0-DB49-E6AE-E9AE93980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273"/>
            <a:ext cx="12225337" cy="6868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ED774-96E2-F330-459B-BB87103D2912}"/>
              </a:ext>
            </a:extLst>
          </p:cNvPr>
          <p:cNvSpPr txBox="1"/>
          <p:nvPr/>
        </p:nvSpPr>
        <p:spPr>
          <a:xfrm>
            <a:off x="390880" y="308201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Axel Seifert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95DC4-EBC7-14E8-7A60-039A0993EED7}"/>
              </a:ext>
            </a:extLst>
          </p:cNvPr>
          <p:cNvSpPr/>
          <p:nvPr/>
        </p:nvSpPr>
        <p:spPr>
          <a:xfrm>
            <a:off x="5072743" y="1926771"/>
            <a:ext cx="6629400" cy="2013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32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51003-4959-9C71-D64E-304044C5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RACMO over Greenland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90332-C966-CADF-F609-6203E87AC26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B0CA7-555D-24B6-741C-8100F1B9C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BC21B-9BD9-6BCB-2B9E-E12197C03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8E0210-529B-064D-7E12-1F73E82A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1" y="1018288"/>
            <a:ext cx="6112669" cy="54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2A2961C-4C42-2BD6-5397-2F74FA70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7" r="31731"/>
          <a:stretch>
            <a:fillRect/>
          </a:stretch>
        </p:blipFill>
        <p:spPr bwMode="auto">
          <a:xfrm>
            <a:off x="6495411" y="821904"/>
            <a:ext cx="5520066" cy="28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78765-6067-2D3E-CBFD-FFDBB4B2838B}"/>
              </a:ext>
            </a:extLst>
          </p:cNvPr>
          <p:cNvSpPr txBox="1"/>
          <p:nvPr/>
        </p:nvSpPr>
        <p:spPr>
          <a:xfrm>
            <a:off x="7661110" y="333745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Thirza Feenstra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2873F5A-FEC6-0242-97A6-8FDFECC3C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7" t="8081" b="43778"/>
          <a:stretch>
            <a:fillRect/>
          </a:stretch>
        </p:blipFill>
        <p:spPr bwMode="auto">
          <a:xfrm>
            <a:off x="7661110" y="3818844"/>
            <a:ext cx="3538084" cy="308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9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arthcare_mp4_Animation_220708.mp4">
            <a:hlinkClick r:id="" action="ppaction://media"/>
            <a:extLst>
              <a:ext uri="{FF2B5EF4-FFF2-40B4-BE49-F238E27FC236}">
                <a16:creationId xmlns:a16="http://schemas.microsoft.com/office/drawing/2014/main" id="{1F9DAEA4-2924-DF3D-BDCE-4515A862D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0843"/>
            <a:ext cx="12246834" cy="688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F8AFEC-C614-3968-F9B3-8BDD05C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203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3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F09E-DCAF-A6AB-D385-274B54E5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biases in ECMWF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143E-89C3-81F4-81E8-4C4A028D0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0342" y="1393371"/>
            <a:ext cx="2224996" cy="4816822"/>
          </a:xfrm>
        </p:spPr>
        <p:txBody>
          <a:bodyPr/>
          <a:lstStyle/>
          <a:p>
            <a:r>
              <a:rPr lang="en-US" dirty="0"/>
              <a:t>Bias versus CERES is same as bias versus BBR</a:t>
            </a:r>
          </a:p>
          <a:p>
            <a:r>
              <a:rPr lang="en-US" dirty="0"/>
              <a:t>Focus on tropical cirrus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43067DEC-7F9F-1325-369E-F846BD2A8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8" y="979231"/>
            <a:ext cx="9759405" cy="5393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E93BB-8F7B-E11C-D8AC-0AD829041B02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</a:t>
            </a:r>
          </a:p>
        </p:txBody>
      </p:sp>
    </p:spTree>
    <p:extLst>
      <p:ext uri="{BB962C8B-B14F-4D97-AF65-F5344CB8AC3E}">
        <p14:creationId xmlns:p14="http://schemas.microsoft.com/office/powerpoint/2010/main" val="1478543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E6CB-7D25-C6D9-7153-B9F0F714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Cirrus bias in ECMWF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63D55-F5D8-99EF-67AB-7D5514578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344" y="997527"/>
            <a:ext cx="6048056" cy="5212665"/>
          </a:xfrm>
        </p:spPr>
        <p:txBody>
          <a:bodyPr/>
          <a:lstStyle/>
          <a:p>
            <a:r>
              <a:rPr lang="en-US" dirty="0"/>
              <a:t>ECMWF is missing tropical thin, high (and therefore cold) cirrus detected by </a:t>
            </a:r>
            <a:r>
              <a:rPr lang="en-US" dirty="0" err="1"/>
              <a:t>EarthCARE</a:t>
            </a:r>
            <a:r>
              <a:rPr lang="en-US" dirty="0"/>
              <a:t>, particularly from convective outflows</a:t>
            </a:r>
          </a:p>
          <a:p>
            <a:r>
              <a:rPr lang="en-US" dirty="0"/>
              <a:t>What is the radiative effect?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D0895C8F-2588-4C49-9962-A812483D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6" y="911221"/>
            <a:ext cx="5616411" cy="5438783"/>
          </a:xfrm>
          <a:prstGeom prst="rect">
            <a:avLst/>
          </a:prstGeom>
        </p:spPr>
      </p:pic>
      <p:pic>
        <p:nvPicPr>
          <p:cNvPr id="11" name="Picture 10" descr="A comparison of different colored squares&#10;&#10;AI-generated content may be incorrect.">
            <a:extLst>
              <a:ext uri="{FF2B5EF4-FFF2-40B4-BE49-F238E27FC236}">
                <a16:creationId xmlns:a16="http://schemas.microsoft.com/office/drawing/2014/main" id="{402D06E4-2554-E62F-AE34-B1466669A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28" y="2624233"/>
            <a:ext cx="6495590" cy="3725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6D3E2-55AF-F012-0EC6-C33CD5C719EC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</a:t>
            </a:r>
          </a:p>
        </p:txBody>
      </p:sp>
    </p:spTree>
    <p:extLst>
      <p:ext uri="{BB962C8B-B14F-4D97-AF65-F5344CB8AC3E}">
        <p14:creationId xmlns:p14="http://schemas.microsoft.com/office/powerpoint/2010/main" val="247149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AF5B-7753-54BF-9A23-F0F4A8EA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cloud radiative effect (CRE)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4461-7477-781B-468B-372576964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183" y="1068779"/>
            <a:ext cx="5239216" cy="5141414"/>
          </a:xfrm>
        </p:spPr>
        <p:txBody>
          <a:bodyPr/>
          <a:lstStyle/>
          <a:p>
            <a:r>
              <a:rPr lang="en-US" dirty="0"/>
              <a:t>Hong et al. (2016) reported how the trade-off between longwave warming by thin tropical ice clouds and shortwave cooling was dependent on the optical depth</a:t>
            </a:r>
          </a:p>
          <a:p>
            <a:r>
              <a:rPr lang="en-US" dirty="0"/>
              <a:t>Can do the same analysis by combining ATLID and BBR, and using the ECMWF’s </a:t>
            </a:r>
            <a:r>
              <a:rPr lang="en-US" dirty="0" err="1"/>
              <a:t>ecRad</a:t>
            </a:r>
            <a:r>
              <a:rPr lang="en-US" dirty="0"/>
              <a:t> radiation scheme to compute the equivalent clear-sky fluxes and thereby get cloud radiative effect </a:t>
            </a:r>
          </a:p>
          <a:p>
            <a:r>
              <a:rPr lang="en-US" dirty="0"/>
              <a:t>We find virtually the same relationship in the longwave, but a stronger effect in the shortwave due to not sampling the full diurnal cycle</a:t>
            </a:r>
          </a:p>
        </p:txBody>
      </p:sp>
      <p:pic>
        <p:nvPicPr>
          <p:cNvPr id="4" name="Content Placeholder 4" descr="A graph of ice cloud radiative effect&#10;&#10;AI-generated content may be incorrect.">
            <a:extLst>
              <a:ext uri="{FF2B5EF4-FFF2-40B4-BE49-F238E27FC236}">
                <a16:creationId xmlns:a16="http://schemas.microsoft.com/office/drawing/2014/main" id="{965DD8EC-E7FD-2039-0D2F-2EA868A42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t="5206" b="5237"/>
          <a:stretch>
            <a:fillRect/>
          </a:stretch>
        </p:blipFill>
        <p:spPr bwMode="auto">
          <a:xfrm>
            <a:off x="111650" y="900424"/>
            <a:ext cx="6633533" cy="54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Content Placeholder 4" descr="A graph of ice cloud radiative effect&#10;&#10;AI-generated content may be incorrect.">
            <a:extLst>
              <a:ext uri="{FF2B5EF4-FFF2-40B4-BE49-F238E27FC236}">
                <a16:creationId xmlns:a16="http://schemas.microsoft.com/office/drawing/2014/main" id="{C32C688E-7493-8D13-2FA4-3895493BF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2"/>
          <a:stretch>
            <a:fillRect/>
          </a:stretch>
        </p:blipFill>
        <p:spPr bwMode="auto">
          <a:xfrm>
            <a:off x="897202" y="2072042"/>
            <a:ext cx="2962279" cy="34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64837-FCF0-45B6-3ED7-B3C7BF10D690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</a:t>
            </a:r>
          </a:p>
        </p:txBody>
      </p:sp>
    </p:spTree>
    <p:extLst>
      <p:ext uri="{BB962C8B-B14F-4D97-AF65-F5344CB8AC3E}">
        <p14:creationId xmlns:p14="http://schemas.microsoft.com/office/powerpoint/2010/main" val="169864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5A301-0002-EDD2-88CE-AF981BF5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impact of cirrus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5F09B-5573-DA1F-0608-C11BE9B52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3"/>
            <a:ext cx="11764800" cy="792556"/>
          </a:xfrm>
        </p:spPr>
        <p:txBody>
          <a:bodyPr/>
          <a:lstStyle/>
          <a:p>
            <a:r>
              <a:rPr lang="en-US" dirty="0"/>
              <a:t>Diagnose where in optical depth versus cloud top temperature space the bias originates </a:t>
            </a:r>
          </a:p>
          <a:p>
            <a:r>
              <a:rPr lang="en-US" dirty="0"/>
              <a:t>Missing thin cirrus contributes +4 W/m2 to shortwave CRE and -3 W/m2 to longwave CRE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improve heterogeneous nucleation, fall speeds, convective detrainment, tropopause mixing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pic>
        <p:nvPicPr>
          <p:cNvPr id="4" name="Picture 3" descr="A graph of a cloud&#10;&#10;AI-generated content may be incorrect.">
            <a:extLst>
              <a:ext uri="{FF2B5EF4-FFF2-40B4-BE49-F238E27FC236}">
                <a16:creationId xmlns:a16="http://schemas.microsoft.com/office/drawing/2014/main" id="{D2C8C59E-1C78-F7F0-2DEE-D36118D0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1674749"/>
            <a:ext cx="10881456" cy="429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259D4-0CC5-4888-BB7E-D4001D131A5D}"/>
              </a:ext>
            </a:extLst>
          </p:cNvPr>
          <p:cNvSpPr txBox="1"/>
          <p:nvPr/>
        </p:nvSpPr>
        <p:spPr>
          <a:xfrm>
            <a:off x="5421762" y="247099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</a:t>
            </a:r>
          </a:p>
        </p:txBody>
      </p:sp>
    </p:spTree>
    <p:extLst>
      <p:ext uri="{BB962C8B-B14F-4D97-AF65-F5344CB8AC3E}">
        <p14:creationId xmlns:p14="http://schemas.microsoft.com/office/powerpoint/2010/main" val="237214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4106-6B4F-52AA-6778-3EA4AE20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61" y="134422"/>
            <a:ext cx="7869600" cy="369332"/>
          </a:xfrm>
        </p:spPr>
        <p:txBody>
          <a:bodyPr/>
          <a:lstStyle/>
          <a:p>
            <a:r>
              <a:rPr lang="en-US" dirty="0"/>
              <a:t>Adding heterogeneous ice nucleation to the 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08CF4-F0B6-5DDE-F33E-C826E92BBB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662" y="659882"/>
            <a:ext cx="6280575" cy="2856511"/>
          </a:xfrm>
        </p:spPr>
        <p:txBody>
          <a:bodyPr/>
          <a:lstStyle/>
          <a:p>
            <a:r>
              <a:rPr lang="en-US" sz="2000" dirty="0"/>
              <a:t>Remove ice formation from Tiedtke saturation adjustment- homogeneous ice nucleation only when exceeding Koop limit</a:t>
            </a:r>
          </a:p>
          <a:p>
            <a:r>
              <a:rPr lang="en-US" sz="2000" dirty="0"/>
              <a:t>Allow ice crystal growth for T&lt;233K, with INP following </a:t>
            </a:r>
            <a:r>
              <a:rPr lang="en-US" sz="2000" dirty="0" err="1"/>
              <a:t>Gaparini</a:t>
            </a:r>
            <a:r>
              <a:rPr lang="en-US" sz="2000" dirty="0"/>
              <a:t> et al., 2025.</a:t>
            </a:r>
          </a:p>
          <a:p>
            <a:r>
              <a:rPr lang="en-US" sz="2000" dirty="0"/>
              <a:t>Reduce ice effective radius for T &lt;210K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198AB-3FA9-967C-266A-A47600143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B3B0B0F-E794-1244-9699-107C60B9C23A}" type="slidenum">
              <a:rPr lang="en-US"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7C07-1EE4-B063-9316-E7CFE51F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</a:rPr>
              <a:t>European Centre for Medium-Range Weather Forecasts</a:t>
            </a:r>
            <a:endParaRPr lang="en-US" dirty="0">
              <a:latin typeface="Arial"/>
            </a:endParaRP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4284B39E-B5A9-4B85-BFE1-89AC16DD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0" t="39962"/>
          <a:stretch>
            <a:fillRect/>
          </a:stretch>
        </p:blipFill>
        <p:spPr>
          <a:xfrm>
            <a:off x="6579478" y="831323"/>
            <a:ext cx="5627604" cy="2154086"/>
          </a:xfrm>
          <a:prstGeom prst="rect">
            <a:avLst/>
          </a:prstGeom>
        </p:spPr>
      </p:pic>
      <p:pic>
        <p:nvPicPr>
          <p:cNvPr id="8" name="Picture 7" descr="A diagram of different types of ice crystals&#10;&#10;AI-generated content may be incorrect.">
            <a:extLst>
              <a:ext uri="{FF2B5EF4-FFF2-40B4-BE49-F238E27FC236}">
                <a16:creationId xmlns:a16="http://schemas.microsoft.com/office/drawing/2014/main" id="{14FEC81A-7B1B-E898-3B2A-305111AE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46"/>
          <a:stretch>
            <a:fillRect/>
          </a:stretch>
        </p:blipFill>
        <p:spPr>
          <a:xfrm>
            <a:off x="7574268" y="3264952"/>
            <a:ext cx="4053640" cy="2887176"/>
          </a:xfrm>
          <a:prstGeom prst="rect">
            <a:avLst/>
          </a:prstGeom>
        </p:spPr>
      </p:pic>
      <p:pic>
        <p:nvPicPr>
          <p:cNvPr id="10" name="Picture 9" descr="A yellow bar with black text&#10;&#10;AI-generated content may be incorrect.">
            <a:extLst>
              <a:ext uri="{FF2B5EF4-FFF2-40B4-BE49-F238E27FC236}">
                <a16:creationId xmlns:a16="http://schemas.microsoft.com/office/drawing/2014/main" id="{D15776CD-356B-293F-B621-BE746A488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24" y="5749170"/>
            <a:ext cx="4991862" cy="618959"/>
          </a:xfrm>
          <a:prstGeom prst="rect">
            <a:avLst/>
          </a:prstGeom>
        </p:spPr>
      </p:pic>
      <p:pic>
        <p:nvPicPr>
          <p:cNvPr id="11" name="Picture 10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66879DAB-BF33-4B70-599B-526758D19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66" y="2757903"/>
            <a:ext cx="6941959" cy="3417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E9ECE-2666-8721-DA3C-34594972F908}"/>
              </a:ext>
            </a:extLst>
          </p:cNvPr>
          <p:cNvSpPr txBox="1"/>
          <p:nvPr/>
        </p:nvSpPr>
        <p:spPr>
          <a:xfrm>
            <a:off x="7191724" y="212485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</a:t>
            </a:r>
          </a:p>
        </p:txBody>
      </p:sp>
    </p:spTree>
    <p:extLst>
      <p:ext uri="{BB962C8B-B14F-4D97-AF65-F5344CB8AC3E}">
        <p14:creationId xmlns:p14="http://schemas.microsoft.com/office/powerpoint/2010/main" val="231089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D2C42-9D6B-F6D6-EDF6-361B37635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1EFB99-D91A-89B3-5957-C4DFADDAFB4E}"/>
              </a:ext>
            </a:extLst>
          </p:cNvPr>
          <p:cNvSpPr txBox="1">
            <a:spLocks/>
          </p:cNvSpPr>
          <p:nvPr/>
        </p:nvSpPr>
        <p:spPr>
          <a:xfrm>
            <a:off x="339379" y="1505071"/>
            <a:ext cx="3851984" cy="462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prstClr val="black"/>
                </a:solidFill>
                <a:latin typeface="Arial"/>
              </a:rPr>
              <a:t>IFS captures the main reflectivity-Doppler relationships seen by CPR across all regimes</a:t>
            </a:r>
          </a:p>
          <a:p>
            <a:pPr fontAlgn="auto"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prstClr val="black"/>
                </a:solidFill>
                <a:latin typeface="Arial"/>
              </a:rPr>
              <a:t>IFS distributions are systematically narrower than observations – instrument noise, 1-moment scheme issue</a:t>
            </a:r>
          </a:p>
          <a:p>
            <a:pPr fontAlgn="auto"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prstClr val="black"/>
                </a:solidFill>
                <a:latin typeface="Arial"/>
              </a:rPr>
              <a:t>Fall velocities in warm rain too large – rain droplets too large, overly efficient </a:t>
            </a:r>
            <a:r>
              <a:rPr lang="en-US" sz="1800" err="1">
                <a:solidFill>
                  <a:prstClr val="black"/>
                </a:solidFill>
                <a:latin typeface="Arial"/>
              </a:rPr>
              <a:t>autoconversion</a:t>
            </a:r>
            <a:r>
              <a:rPr lang="en-US" sz="1800">
                <a:solidFill>
                  <a:prstClr val="black"/>
                </a:solidFill>
                <a:latin typeface="Arial"/>
              </a:rPr>
              <a:t> or accretion processes</a:t>
            </a:r>
          </a:p>
          <a:p>
            <a:pPr fontAlgn="auto"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prstClr val="black"/>
                </a:solidFill>
                <a:latin typeface="Arial"/>
              </a:rPr>
              <a:t>Fixed snow fall velocity – oversimplified assumption</a:t>
            </a:r>
          </a:p>
          <a:p>
            <a:pPr fontAlgn="auto"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CDBAE5-888F-B3B2-853F-D17FE658D2C3}"/>
              </a:ext>
            </a:extLst>
          </p:cNvPr>
          <p:cNvSpPr txBox="1">
            <a:spLocks/>
          </p:cNvSpPr>
          <p:nvPr/>
        </p:nvSpPr>
        <p:spPr>
          <a:xfrm>
            <a:off x="1098257" y="360000"/>
            <a:ext cx="10656729" cy="369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buClr>
                <a:prstClr val="black"/>
              </a:buClr>
            </a:pPr>
            <a:r>
              <a:rPr lang="en-US" i="1">
                <a:solidFill>
                  <a:srgbClr val="1F497D"/>
                </a:solidFill>
                <a:latin typeface="Arial"/>
              </a:rPr>
              <a:t>Using </a:t>
            </a:r>
            <a:r>
              <a:rPr lang="en-US" i="1" err="1">
                <a:solidFill>
                  <a:srgbClr val="1F497D"/>
                </a:solidFill>
                <a:latin typeface="Arial"/>
              </a:rPr>
              <a:t>EarthCARE</a:t>
            </a:r>
            <a:r>
              <a:rPr lang="en-US" i="1">
                <a:solidFill>
                  <a:srgbClr val="1F497D"/>
                </a:solidFill>
                <a:latin typeface="Arial"/>
              </a:rPr>
              <a:t> to improve the representation of microphysics in the IFS</a:t>
            </a:r>
          </a:p>
        </p:txBody>
      </p:sp>
      <p:pic>
        <p:nvPicPr>
          <p:cNvPr id="15" name="Picture 14" descr="A group of graphs with different shapes&#10;&#10;AI-generated content may be incorrect.">
            <a:extLst>
              <a:ext uri="{FF2B5EF4-FFF2-40B4-BE49-F238E27FC236}">
                <a16:creationId xmlns:a16="http://schemas.microsoft.com/office/drawing/2014/main" id="{D5355C8C-5851-78BA-A145-72F80B745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696" y="1296364"/>
            <a:ext cx="7772400" cy="5038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5D7077-30E1-9008-5216-FE27437DC3B6}"/>
              </a:ext>
            </a:extLst>
          </p:cNvPr>
          <p:cNvSpPr txBox="1"/>
          <p:nvPr/>
        </p:nvSpPr>
        <p:spPr>
          <a:xfrm rot="16200000">
            <a:off x="3926948" y="2417573"/>
            <a:ext cx="71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IFS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F8E8D3-F2A5-E87A-47A1-494C5627ADD8}"/>
              </a:ext>
            </a:extLst>
          </p:cNvPr>
          <p:cNvSpPr txBox="1"/>
          <p:nvPr/>
        </p:nvSpPr>
        <p:spPr>
          <a:xfrm rot="16200000">
            <a:off x="3834615" y="4884910"/>
            <a:ext cx="71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CPR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58EDFA-F3A8-79A5-67F8-6F4181A905FD}"/>
              </a:ext>
            </a:extLst>
          </p:cNvPr>
          <p:cNvSpPr txBox="1"/>
          <p:nvPr/>
        </p:nvSpPr>
        <p:spPr>
          <a:xfrm>
            <a:off x="4925923" y="6334652"/>
            <a:ext cx="118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Cold rain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7D98C-EF59-7E5B-EB9F-C737E6CF8853}"/>
              </a:ext>
            </a:extLst>
          </p:cNvPr>
          <p:cNvSpPr txBox="1"/>
          <p:nvPr/>
        </p:nvSpPr>
        <p:spPr>
          <a:xfrm>
            <a:off x="7576523" y="6334652"/>
            <a:ext cx="118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warm rain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E2F711-2608-ED5C-C01F-A99D89286886}"/>
              </a:ext>
            </a:extLst>
          </p:cNvPr>
          <p:cNvSpPr txBox="1"/>
          <p:nvPr/>
        </p:nvSpPr>
        <p:spPr>
          <a:xfrm>
            <a:off x="9974411" y="6334652"/>
            <a:ext cx="118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/>
              </a:rPr>
              <a:t>Snow/ice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FF156-A5E8-E205-8F49-488EA3FD5E02}"/>
              </a:ext>
            </a:extLst>
          </p:cNvPr>
          <p:cNvSpPr txBox="1"/>
          <p:nvPr/>
        </p:nvSpPr>
        <p:spPr>
          <a:xfrm>
            <a:off x="7108059" y="828182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Kamil Mroz</a:t>
            </a:r>
          </a:p>
        </p:txBody>
      </p:sp>
    </p:spTree>
    <p:extLst>
      <p:ext uri="{BB962C8B-B14F-4D97-AF65-F5344CB8AC3E}">
        <p14:creationId xmlns:p14="http://schemas.microsoft.com/office/powerpoint/2010/main" val="421247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7ECA-6F3F-5EBA-9999-9A8BA91F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99" err="1"/>
              <a:t>EarthCARE</a:t>
            </a:r>
            <a:r>
              <a:rPr lang="en-US" sz="2399"/>
              <a:t> CPR impact relative to other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79DF5-F91B-958C-638F-4809974C5E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B80EA-DB86-D849-B86F-15DAF31F0474}" type="slidenum">
              <a:rPr lang="en-US"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>
              <a:latin typeface="Arial"/>
            </a:endParaRPr>
          </a:p>
        </p:txBody>
      </p: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369A77F2-4942-FB4E-CCDE-8AEBFD38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3897624"/>
            <a:ext cx="6218243" cy="295948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0DED0C2-F783-E2D9-2012-80AC7A52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1" y="826359"/>
            <a:ext cx="4611010" cy="60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5F284FD6-E2F7-84F6-C64A-E7BF938AADA0}"/>
              </a:ext>
            </a:extLst>
          </p:cNvPr>
          <p:cNvSpPr/>
          <p:nvPr/>
        </p:nvSpPr>
        <p:spPr>
          <a:xfrm>
            <a:off x="403793" y="2304581"/>
            <a:ext cx="695771" cy="4205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E68CB9-AF62-C2F5-3019-B4D3FDF85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8495" y="915542"/>
            <a:ext cx="6363054" cy="292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*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*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*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*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*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406" indent="-285406" defTabSz="457200" fontAlgn="auto">
              <a:spcAft>
                <a:spcPts val="600"/>
              </a:spcAft>
              <a:buSzPct val="120000"/>
            </a:pPr>
            <a:r>
              <a:rPr lang="en-GB" altLang="en-US" sz="1799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Forecast sensitivity to observations impact (FSOI) scores use an adjoint technique to assess the impact of different observation types on forecast error.</a:t>
            </a:r>
            <a:endParaRPr lang="en-GB" sz="1799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406" indent="-285406" defTabSz="457200" fontAlgn="auto">
              <a:spcAft>
                <a:spcPts val="1200"/>
              </a:spcAft>
              <a:buSzPct val="120000"/>
            </a:pPr>
            <a:r>
              <a:rPr lang="en-GB" altLang="en-US" sz="1799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increments from </a:t>
            </a:r>
            <a:r>
              <a:rPr lang="en-GB" altLang="en-US" sz="1799" b="1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EarthCARE</a:t>
            </a:r>
            <a:r>
              <a:rPr lang="en-GB" altLang="en-US" sz="1799" b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CPR observations contribute 0.15 % </a:t>
            </a:r>
            <a:r>
              <a:rPr lang="en-GB" altLang="en-US" sz="1799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the total reduction in 24 hour forecast error for each 4D-Var cycle.</a:t>
            </a:r>
          </a:p>
          <a:p>
            <a:pPr marL="285406" indent="-285406" defTabSz="457200" fontAlgn="auto">
              <a:spcAft>
                <a:spcPts val="1200"/>
              </a:spcAft>
              <a:buSzPct val="120000"/>
            </a:pPr>
            <a:r>
              <a:rPr lang="en-GB" altLang="en-US" sz="1799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FSOI scores can be misleading due to correlations between observation types, non-linearities and neglect humidity information (when using dry energy norm).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2BF0B-CC1C-F2C4-8E11-6C2D0E7D5C54}"/>
              </a:ext>
            </a:extLst>
          </p:cNvPr>
          <p:cNvSpPr txBox="1"/>
          <p:nvPr/>
        </p:nvSpPr>
        <p:spPr>
          <a:xfrm>
            <a:off x="11561205" y="4413433"/>
            <a:ext cx="6091913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399">
                <a:solidFill>
                  <a:prstClr val="black"/>
                </a:solidFill>
                <a:latin typeface="Arial"/>
                <a:sym typeface="Wingdings" pitchFamily="2" charset="2"/>
              </a:rPr>
              <a:t></a:t>
            </a:r>
            <a:endParaRPr lang="en-US" sz="2399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506AA0-D931-A681-E6F3-9733388B0773}"/>
              </a:ext>
            </a:extLst>
          </p:cNvPr>
          <p:cNvSpPr txBox="1"/>
          <p:nvPr/>
        </p:nvSpPr>
        <p:spPr>
          <a:xfrm>
            <a:off x="11561205" y="5845963"/>
            <a:ext cx="6091913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399">
                <a:solidFill>
                  <a:prstClr val="black"/>
                </a:solidFill>
                <a:latin typeface="Arial"/>
                <a:sym typeface="Wingdings" pitchFamily="2" charset="2"/>
              </a:rPr>
              <a:t></a:t>
            </a:r>
            <a:endParaRPr lang="en-US" sz="2399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072A6-0A90-D838-3B76-51B3FCD0FB43}"/>
              </a:ext>
            </a:extLst>
          </p:cNvPr>
          <p:cNvSpPr txBox="1"/>
          <p:nvPr/>
        </p:nvSpPr>
        <p:spPr>
          <a:xfrm>
            <a:off x="7315552" y="360000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dirty="0">
                <a:solidFill>
                  <a:srgbClr val="8096A6"/>
                </a:solidFill>
              </a:rPr>
              <a:t>Mike Rennie</a:t>
            </a:r>
            <a:endParaRPr lang="en-US" sz="1800" dirty="0">
              <a:solidFill>
                <a:srgbClr val="809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2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DB2D-B904-FC21-53F3-742F056C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95" y="680824"/>
            <a:ext cx="5881403" cy="369236"/>
          </a:xfrm>
        </p:spPr>
        <p:txBody>
          <a:bodyPr>
            <a:noAutofit/>
          </a:bodyPr>
          <a:lstStyle/>
          <a:p>
            <a:r>
              <a:rPr lang="en-US" sz="2799" dirty="0"/>
              <a:t>First-ever assimilation of Doppler velocity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CD0AA-A96D-0E23-0429-65D65E4302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B80EA-DB86-D849-B86F-15DAF31F0474}" type="slidenum">
              <a:rPr lang="en-US"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F4BF-4570-5376-F30C-8A15D9839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</a:rPr>
              <a:t>European Centre for Medium-Range Weather Forecasts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C0645-4B90-9F60-0E9B-0097DB58E7CC}"/>
              </a:ext>
            </a:extLst>
          </p:cNvPr>
          <p:cNvSpPr txBox="1"/>
          <p:nvPr/>
        </p:nvSpPr>
        <p:spPr>
          <a:xfrm>
            <a:off x="3068927" y="3244382"/>
            <a:ext cx="6101337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99">
                <a:solidFill>
                  <a:srgbClr val="000000"/>
                </a:solidFill>
                <a:latin typeface="Helvetica" pitchFamily="2" charset="0"/>
              </a:rPr>
              <a:t> </a:t>
            </a:r>
          </a:p>
        </p:txBody>
      </p:sp>
      <p:pic>
        <p:nvPicPr>
          <p:cNvPr id="15" name="Picture 14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B6882BC4-623E-C602-56FD-3BC2205C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97" y="-13453"/>
            <a:ext cx="4724122" cy="687056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6250A8-48B1-E3A3-9CC5-1CB802C6CBDC}"/>
              </a:ext>
            </a:extLst>
          </p:cNvPr>
          <p:cNvSpPr txBox="1">
            <a:spLocks/>
          </p:cNvSpPr>
          <p:nvPr/>
        </p:nvSpPr>
        <p:spPr>
          <a:xfrm>
            <a:off x="504461" y="1442100"/>
            <a:ext cx="6101337" cy="4397227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</a:rPr>
              <a:t>Doppler velocity contains similar information content to radar reflectivity, but has two benefits:</a:t>
            </a:r>
          </a:p>
          <a:p>
            <a:pPr marL="799860" lvl="1" indent="-342797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600">
                <a:solidFill>
                  <a:prstClr val="black"/>
                </a:solidFill>
              </a:rPr>
              <a:t>Information on melting layer height</a:t>
            </a:r>
          </a:p>
          <a:p>
            <a:pPr marL="799860" lvl="1" indent="-342797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600">
                <a:solidFill>
                  <a:prstClr val="black"/>
                </a:solidFill>
              </a:rPr>
              <a:t>Unaffected by attenuation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</a:rPr>
              <a:t>First observation system experiments show promise; some positive medium-range impact on forecast in extra-tropics.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GB" sz="1799">
                <a:solidFill>
                  <a:prstClr val="black"/>
                </a:solidFill>
              </a:rPr>
              <a:t>Neutral impact on fits to other assimilated observations.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CACE8-B3ED-70BD-2B2A-6DC223487A2F}"/>
              </a:ext>
            </a:extLst>
          </p:cNvPr>
          <p:cNvSpPr txBox="1"/>
          <p:nvPr/>
        </p:nvSpPr>
        <p:spPr>
          <a:xfrm>
            <a:off x="1645409" y="5839327"/>
            <a:ext cx="4245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1657">
              <a:defRPr/>
            </a:pPr>
            <a:r>
              <a:rPr lang="en-US" sz="1800" dirty="0">
                <a:solidFill>
                  <a:srgbClr val="8096A6"/>
                </a:solidFill>
              </a:rPr>
              <a:t>Mark Fielding and Kamil Mroz</a:t>
            </a:r>
          </a:p>
        </p:txBody>
      </p:sp>
    </p:spTree>
    <p:extLst>
      <p:ext uri="{BB962C8B-B14F-4D97-AF65-F5344CB8AC3E}">
        <p14:creationId xmlns:p14="http://schemas.microsoft.com/office/powerpoint/2010/main" val="2276668439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1F39E543-2EA0-41BF-9658-26CFC9ECB450}"/>
    </a:ext>
  </a:extLst>
</a:theme>
</file>

<file path=ppt/theme/theme5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C6F8C14319914D82F66737015BD101" ma:contentTypeVersion="2" ma:contentTypeDescription="Create a new document." ma:contentTypeScope="" ma:versionID="ef652122076bc32e0c54e6d3e6b47b9b">
  <xsd:schema xmlns:xsd="http://www.w3.org/2001/XMLSchema" xmlns:xs="http://www.w3.org/2001/XMLSchema" xmlns:p="http://schemas.microsoft.com/office/2006/metadata/properties" xmlns:ns2="c3e80117-21d4-479e-ba66-e0f9321970f9" targetNamespace="http://schemas.microsoft.com/office/2006/metadata/properties" ma:root="true" ma:fieldsID="e26a93035e902c9e2e16a2627843bcc2" ns2:_="">
    <xsd:import namespace="c3e80117-21d4-479e-ba66-e0f9321970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80117-21d4-479e-ba66-e0f9321970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995D9C-305A-4443-9A29-AA15DBC02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80117-21d4-479e-ba66-e0f932197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c3e80117-21d4-479e-ba66-e0f9321970f9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51721</TotalTime>
  <Words>627</Words>
  <Application>Microsoft Macintosh PowerPoint</Application>
  <PresentationFormat>Custom</PresentationFormat>
  <Paragraphs>96</Paragraphs>
  <Slides>15</Slides>
  <Notes>3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Courier New</vt:lpstr>
      <vt:lpstr>Helvetica</vt:lpstr>
      <vt:lpstr>System Font Regular</vt:lpstr>
      <vt:lpstr>Verdana</vt:lpstr>
      <vt:lpstr>ESA_Presentation_DARK</vt:lpstr>
      <vt:lpstr>ESA_Presentation_DARK_BG</vt:lpstr>
      <vt:lpstr>ESA_Presentation_CLEAR</vt:lpstr>
      <vt:lpstr>ESA_Presentation_CLEAR_BG</vt:lpstr>
      <vt:lpstr>ECMWF Light 16:9 blue</vt:lpstr>
      <vt:lpstr>PowerPoint Presentation</vt:lpstr>
      <vt:lpstr>Radiation biases in ECMWF model</vt:lpstr>
      <vt:lpstr>Cirrus bias in ECMWF model </vt:lpstr>
      <vt:lpstr>Ice cloud radiative effect (CRE)</vt:lpstr>
      <vt:lpstr>Radiative impact of cirrus bias</vt:lpstr>
      <vt:lpstr>Adding heterogeneous ice nucleation to the IFS</vt:lpstr>
      <vt:lpstr>PowerPoint Presentation</vt:lpstr>
      <vt:lpstr>EarthCARE CPR impact relative to other observations</vt:lpstr>
      <vt:lpstr>First-ever assimilation of Doppler velocity</vt:lpstr>
      <vt:lpstr>CPR sea surface return – potential for low level wind speed constraint   </vt:lpstr>
      <vt:lpstr>PowerPoint Presentation</vt:lpstr>
      <vt:lpstr>PowerPoint Presentation</vt:lpstr>
      <vt:lpstr>PowerPoint Presentation</vt:lpstr>
      <vt:lpstr>Evaluating RACMO over Greenland</vt:lpstr>
      <vt:lpstr>Questions?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Dirk Bernaerts</dc:creator>
  <cp:keywords/>
  <dc:description/>
  <cp:lastModifiedBy>Robin Hogan</cp:lastModifiedBy>
  <cp:revision>30</cp:revision>
  <cp:lastPrinted>2008-08-26T16:26:23Z</cp:lastPrinted>
  <dcterms:created xsi:type="dcterms:W3CDTF">2023-06-06T09:38:46Z</dcterms:created>
  <dcterms:modified xsi:type="dcterms:W3CDTF">2026-03-05T09:41:29Z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Dirk Bernaerts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0x01010044C6F8C14319914D82F66737015BD101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2023-06-05T22:00:00Z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