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</p:sldMasterIdLst>
  <p:notesMasterIdLst>
    <p:notesMasterId r:id="rId15"/>
  </p:notesMasterIdLst>
  <p:handoutMasterIdLst>
    <p:handoutMasterId r:id="rId16"/>
  </p:handoutMasterIdLst>
  <p:sldIdLst>
    <p:sldId id="256" r:id="rId8"/>
    <p:sldId id="275" r:id="rId9"/>
    <p:sldId id="264" r:id="rId10"/>
    <p:sldId id="268" r:id="rId11"/>
    <p:sldId id="269" r:id="rId12"/>
    <p:sldId id="273" r:id="rId13"/>
    <p:sldId id="272" r:id="rId14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432FF"/>
    <a:srgbClr val="053249"/>
    <a:srgbClr val="D9D9D9"/>
    <a:srgbClr val="006196"/>
    <a:srgbClr val="FFCC4E"/>
    <a:srgbClr val="00AE9C"/>
    <a:srgbClr val="8197A6"/>
    <a:srgbClr val="F1666A"/>
    <a:srgbClr val="003249"/>
    <a:srgbClr val="335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49708-8EC0-3B4B-8265-1570D5E54B43}" v="79" dt="2026-03-05T08:21:50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 autoAdjust="0"/>
    <p:restoredTop sz="96132" autoAdjust="0"/>
  </p:normalViewPr>
  <p:slideViewPr>
    <p:cSldViewPr snapToGrid="0">
      <p:cViewPr varScale="1">
        <p:scale>
          <a:sx n="112" d="100"/>
          <a:sy n="112" d="100"/>
        </p:scale>
        <p:origin x="928" y="192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Hogan" userId="e4b01162-5616-4fa8-93cd-73a294732d4a" providerId="ADAL" clId="{8C5BFA1B-E0FA-589E-AF13-67DE26A947DF}"/>
    <pc:docChg chg="undo custSel addSld delSld modSld sldOrd">
      <pc:chgData name="Robin Hogan" userId="e4b01162-5616-4fa8-93cd-73a294732d4a" providerId="ADAL" clId="{8C5BFA1B-E0FA-589E-AF13-67DE26A947DF}" dt="2026-03-05T08:21:54.836" v="1138" actId="6549"/>
      <pc:docMkLst>
        <pc:docMk/>
      </pc:docMkLst>
      <pc:sldChg chg="modSp">
        <pc:chgData name="Robin Hogan" userId="e4b01162-5616-4fa8-93cd-73a294732d4a" providerId="ADAL" clId="{8C5BFA1B-E0FA-589E-AF13-67DE26A947DF}" dt="2026-02-25T14:22:27.246" v="424" actId="6549"/>
        <pc:sldMkLst>
          <pc:docMk/>
          <pc:sldMk cId="0" sldId="256"/>
        </pc:sldMkLst>
        <pc:spChg chg="mod">
          <ac:chgData name="Robin Hogan" userId="e4b01162-5616-4fa8-93cd-73a294732d4a" providerId="ADAL" clId="{8C5BFA1B-E0FA-589E-AF13-67DE26A947DF}" dt="2026-02-25T14:22:27.246" v="424" actId="6549"/>
          <ac:spMkLst>
            <pc:docMk/>
            <pc:sldMk cId="0" sldId="256"/>
            <ac:spMk id="4" creationId="{00000000-0000-0000-0000-000000000000}"/>
          </ac:spMkLst>
        </pc:spChg>
        <pc:spChg chg="mod">
          <ac:chgData name="Robin Hogan" userId="e4b01162-5616-4fa8-93cd-73a294732d4a" providerId="ADAL" clId="{8C5BFA1B-E0FA-589E-AF13-67DE26A947DF}" dt="2026-02-25T14:22:13.496" v="399" actId="20577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Robin Hogan" userId="e4b01162-5616-4fa8-93cd-73a294732d4a" providerId="ADAL" clId="{8C5BFA1B-E0FA-589E-AF13-67DE26A947DF}" dt="2026-02-25T13:28:26.003" v="3" actId="20577"/>
        <pc:sldMkLst>
          <pc:docMk/>
          <pc:sldMk cId="4059825138" sldId="264"/>
        </pc:sldMkLst>
        <pc:spChg chg="mod">
          <ac:chgData name="Robin Hogan" userId="e4b01162-5616-4fa8-93cd-73a294732d4a" providerId="ADAL" clId="{8C5BFA1B-E0FA-589E-AF13-67DE26A947DF}" dt="2026-02-25T13:28:26.003" v="3" actId="20577"/>
          <ac:spMkLst>
            <pc:docMk/>
            <pc:sldMk cId="4059825138" sldId="264"/>
            <ac:spMk id="3" creationId="{57E04495-BDFF-F6FD-99B1-D84245F157EF}"/>
          </ac:spMkLst>
        </pc:spChg>
      </pc:sldChg>
      <pc:sldChg chg="modSp mod">
        <pc:chgData name="Robin Hogan" userId="e4b01162-5616-4fa8-93cd-73a294732d4a" providerId="ADAL" clId="{8C5BFA1B-E0FA-589E-AF13-67DE26A947DF}" dt="2026-02-25T13:48:31.941" v="104" actId="113"/>
        <pc:sldMkLst>
          <pc:docMk/>
          <pc:sldMk cId="400987743" sldId="268"/>
        </pc:sldMkLst>
        <pc:spChg chg="mod">
          <ac:chgData name="Robin Hogan" userId="e4b01162-5616-4fa8-93cd-73a294732d4a" providerId="ADAL" clId="{8C5BFA1B-E0FA-589E-AF13-67DE26A947DF}" dt="2026-02-25T13:48:31.941" v="104" actId="113"/>
          <ac:spMkLst>
            <pc:docMk/>
            <pc:sldMk cId="400987743" sldId="268"/>
            <ac:spMk id="3" creationId="{E0697F34-2099-E0E8-AF0D-0E6D3EE950B7}"/>
          </ac:spMkLst>
        </pc:spChg>
      </pc:sldChg>
      <pc:sldChg chg="addSp delSp modSp mod delAnim modAnim">
        <pc:chgData name="Robin Hogan" userId="e4b01162-5616-4fa8-93cd-73a294732d4a" providerId="ADAL" clId="{8C5BFA1B-E0FA-589E-AF13-67DE26A947DF}" dt="2026-02-25T13:48:04.105" v="59" actId="6549"/>
        <pc:sldMkLst>
          <pc:docMk/>
          <pc:sldMk cId="440877550" sldId="269"/>
        </pc:sldMkLst>
        <pc:spChg chg="mod">
          <ac:chgData name="Robin Hogan" userId="e4b01162-5616-4fa8-93cd-73a294732d4a" providerId="ADAL" clId="{8C5BFA1B-E0FA-589E-AF13-67DE26A947DF}" dt="2026-02-25T13:47:22.793" v="46" actId="20577"/>
          <ac:spMkLst>
            <pc:docMk/>
            <pc:sldMk cId="440877550" sldId="269"/>
            <ac:spMk id="2" creationId="{9FA4B08F-789E-1797-40FB-1DE0B14F30A5}"/>
          </ac:spMkLst>
        </pc:spChg>
        <pc:spChg chg="mod">
          <ac:chgData name="Robin Hogan" userId="e4b01162-5616-4fa8-93cd-73a294732d4a" providerId="ADAL" clId="{8C5BFA1B-E0FA-589E-AF13-67DE26A947DF}" dt="2026-02-25T13:48:04.105" v="59" actId="6549"/>
          <ac:spMkLst>
            <pc:docMk/>
            <pc:sldMk cId="440877550" sldId="269"/>
            <ac:spMk id="3" creationId="{E307E273-55E3-2DC7-08E3-1011168E4167}"/>
          </ac:spMkLst>
        </pc:spChg>
        <pc:graphicFrameChg chg="add mod">
          <ac:chgData name="Robin Hogan" userId="e4b01162-5616-4fa8-93cd-73a294732d4a" providerId="ADAL" clId="{8C5BFA1B-E0FA-589E-AF13-67DE26A947DF}" dt="2026-02-25T13:46:45.942" v="16"/>
          <ac:graphicFrameMkLst>
            <pc:docMk/>
            <pc:sldMk cId="440877550" sldId="269"/>
            <ac:graphicFrameMk id="8" creationId="{2AC34D14-C0EC-7433-9E09-6B9261E3E5F9}"/>
          </ac:graphicFrameMkLst>
        </pc:graphicFrameChg>
        <pc:graphicFrameChg chg="add mod">
          <ac:chgData name="Robin Hogan" userId="e4b01162-5616-4fa8-93cd-73a294732d4a" providerId="ADAL" clId="{8C5BFA1B-E0FA-589E-AF13-67DE26A947DF}" dt="2026-02-25T13:46:53.098" v="20" actId="1076"/>
          <ac:graphicFrameMkLst>
            <pc:docMk/>
            <pc:sldMk cId="440877550" sldId="269"/>
            <ac:graphicFrameMk id="9" creationId="{CE6C69CE-D524-1D67-F074-03B803623C37}"/>
          </ac:graphicFrameMkLst>
        </pc:graphicFrameChg>
        <pc:graphicFrameChg chg="add mod">
          <ac:chgData name="Robin Hogan" userId="e4b01162-5616-4fa8-93cd-73a294732d4a" providerId="ADAL" clId="{8C5BFA1B-E0FA-589E-AF13-67DE26A947DF}" dt="2026-02-25T13:47:12.119" v="24" actId="1076"/>
          <ac:graphicFrameMkLst>
            <pc:docMk/>
            <pc:sldMk cId="440877550" sldId="269"/>
            <ac:graphicFrameMk id="10" creationId="{60155915-EE93-9835-9178-0B98F1807A84}"/>
          </ac:graphicFrameMkLst>
        </pc:graphicFrameChg>
      </pc:sldChg>
      <pc:sldChg chg="modSp new mod">
        <pc:chgData name="Robin Hogan" userId="e4b01162-5616-4fa8-93cd-73a294732d4a" providerId="ADAL" clId="{8C5BFA1B-E0FA-589E-AF13-67DE26A947DF}" dt="2026-02-25T14:21:23.518" v="383" actId="20577"/>
        <pc:sldMkLst>
          <pc:docMk/>
          <pc:sldMk cId="3200689742" sldId="272"/>
        </pc:sldMkLst>
        <pc:spChg chg="mod">
          <ac:chgData name="Robin Hogan" userId="e4b01162-5616-4fa8-93cd-73a294732d4a" providerId="ADAL" clId="{8C5BFA1B-E0FA-589E-AF13-67DE26A947DF}" dt="2026-02-25T14:21:23.518" v="383" actId="20577"/>
          <ac:spMkLst>
            <pc:docMk/>
            <pc:sldMk cId="3200689742" sldId="272"/>
            <ac:spMk id="2" creationId="{714055E4-DB1D-DCDF-742B-E96C3721A13B}"/>
          </ac:spMkLst>
        </pc:spChg>
        <pc:spChg chg="mod">
          <ac:chgData name="Robin Hogan" userId="e4b01162-5616-4fa8-93cd-73a294732d4a" providerId="ADAL" clId="{8C5BFA1B-E0FA-589E-AF13-67DE26A947DF}" dt="2026-02-25T14:19:40.117" v="375" actId="5793"/>
          <ac:spMkLst>
            <pc:docMk/>
            <pc:sldMk cId="3200689742" sldId="272"/>
            <ac:spMk id="3" creationId="{E017CAC4-F590-39A6-C69B-97D02E1D01F6}"/>
          </ac:spMkLst>
        </pc:spChg>
      </pc:sldChg>
      <pc:sldChg chg="addSp delSp modSp new mod">
        <pc:chgData name="Robin Hogan" userId="e4b01162-5616-4fa8-93cd-73a294732d4a" providerId="ADAL" clId="{8C5BFA1B-E0FA-589E-AF13-67DE26A947DF}" dt="2026-03-05T08:12:27.003" v="580" actId="20577"/>
        <pc:sldMkLst>
          <pc:docMk/>
          <pc:sldMk cId="885624455" sldId="273"/>
        </pc:sldMkLst>
        <pc:spChg chg="mod">
          <ac:chgData name="Robin Hogan" userId="e4b01162-5616-4fa8-93cd-73a294732d4a" providerId="ADAL" clId="{8C5BFA1B-E0FA-589E-AF13-67DE26A947DF}" dt="2026-03-05T08:10:56.259" v="489" actId="20577"/>
          <ac:spMkLst>
            <pc:docMk/>
            <pc:sldMk cId="885624455" sldId="273"/>
            <ac:spMk id="2" creationId="{DB756F83-631E-BEED-2A92-71A616795FF5}"/>
          </ac:spMkLst>
        </pc:spChg>
        <pc:spChg chg="add del mod">
          <ac:chgData name="Robin Hogan" userId="e4b01162-5616-4fa8-93cd-73a294732d4a" providerId="ADAL" clId="{8C5BFA1B-E0FA-589E-AF13-67DE26A947DF}" dt="2026-03-05T08:12:27.003" v="580" actId="20577"/>
          <ac:spMkLst>
            <pc:docMk/>
            <pc:sldMk cId="885624455" sldId="273"/>
            <ac:spMk id="3" creationId="{EC6C8E5F-545F-41ED-1244-772CD417E82D}"/>
          </ac:spMkLst>
        </pc:spChg>
        <pc:picChg chg="add del mod ord">
          <ac:chgData name="Robin Hogan" userId="e4b01162-5616-4fa8-93cd-73a294732d4a" providerId="ADAL" clId="{8C5BFA1B-E0FA-589E-AF13-67DE26A947DF}" dt="2026-03-05T08:10:42.821" v="435"/>
          <ac:picMkLst>
            <pc:docMk/>
            <pc:sldMk cId="885624455" sldId="273"/>
            <ac:picMk id="5" creationId="{CEA71ECA-7639-BCDB-0B75-1508D2A709E6}"/>
          </ac:picMkLst>
        </pc:picChg>
        <pc:picChg chg="add mod">
          <ac:chgData name="Robin Hogan" userId="e4b01162-5616-4fa8-93cd-73a294732d4a" providerId="ADAL" clId="{8C5BFA1B-E0FA-589E-AF13-67DE26A947DF}" dt="2026-03-05T08:11:13.617" v="493" actId="1076"/>
          <ac:picMkLst>
            <pc:docMk/>
            <pc:sldMk cId="885624455" sldId="273"/>
            <ac:picMk id="7" creationId="{865A91BF-F113-2B33-6F9F-0493F1EB74C6}"/>
          </ac:picMkLst>
        </pc:picChg>
      </pc:sldChg>
      <pc:sldChg chg="new del">
        <pc:chgData name="Robin Hogan" userId="e4b01162-5616-4fa8-93cd-73a294732d4a" providerId="ADAL" clId="{8C5BFA1B-E0FA-589E-AF13-67DE26A947DF}" dt="2026-03-05T08:20:04.930" v="1075" actId="2696"/>
        <pc:sldMkLst>
          <pc:docMk/>
          <pc:sldMk cId="315173250" sldId="274"/>
        </pc:sldMkLst>
      </pc:sldChg>
      <pc:sldChg chg="modSp new mod ord">
        <pc:chgData name="Robin Hogan" userId="e4b01162-5616-4fa8-93cd-73a294732d4a" providerId="ADAL" clId="{8C5BFA1B-E0FA-589E-AF13-67DE26A947DF}" dt="2026-03-05T08:21:54.836" v="1138" actId="6549"/>
        <pc:sldMkLst>
          <pc:docMk/>
          <pc:sldMk cId="594549214" sldId="275"/>
        </pc:sldMkLst>
        <pc:spChg chg="mod">
          <ac:chgData name="Robin Hogan" userId="e4b01162-5616-4fa8-93cd-73a294732d4a" providerId="ADAL" clId="{8C5BFA1B-E0FA-589E-AF13-67DE26A947DF}" dt="2026-03-05T08:16:20.539" v="691" actId="20577"/>
          <ac:spMkLst>
            <pc:docMk/>
            <pc:sldMk cId="594549214" sldId="275"/>
            <ac:spMk id="2" creationId="{D03838B0-EBA5-54B9-A2E1-8CD0C52FDCF4}"/>
          </ac:spMkLst>
        </pc:spChg>
        <pc:spChg chg="mod">
          <ac:chgData name="Robin Hogan" userId="e4b01162-5616-4fa8-93cd-73a294732d4a" providerId="ADAL" clId="{8C5BFA1B-E0FA-589E-AF13-67DE26A947DF}" dt="2026-03-05T08:21:54.836" v="1138" actId="6549"/>
          <ac:spMkLst>
            <pc:docMk/>
            <pc:sldMk cId="594549214" sldId="275"/>
            <ac:spMk id="3" creationId="{B47DE759-476D-D5B7-C7AF-EACA22B104B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Journal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Sheet1!$A$4:$A$6</c:f>
              <c:strCache>
                <c:ptCount val="3"/>
                <c:pt idx="0">
                  <c:v>AMT</c:v>
                </c:pt>
                <c:pt idx="1">
                  <c:v>ACP</c:v>
                </c:pt>
                <c:pt idx="2">
                  <c:v>GMD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C-2D41-8E67-543AFC25B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367936"/>
        <c:axId val="197366592"/>
      </c:barChart>
      <c:catAx>
        <c:axId val="19736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66592"/>
        <c:crosses val="autoZero"/>
        <c:auto val="1"/>
        <c:lblAlgn val="ctr"/>
        <c:lblOffset val="100"/>
        <c:noMultiLvlLbl val="0"/>
      </c:catAx>
      <c:valAx>
        <c:axId val="19736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6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Instrument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Sheet1!$A$10:$A$14</c:f>
              <c:strCache>
                <c:ptCount val="5"/>
                <c:pt idx="0">
                  <c:v>CPR</c:v>
                </c:pt>
                <c:pt idx="1">
                  <c:v>ATLID</c:v>
                </c:pt>
                <c:pt idx="2">
                  <c:v>MSI</c:v>
                </c:pt>
                <c:pt idx="3">
                  <c:v>BBR</c:v>
                </c:pt>
                <c:pt idx="4">
                  <c:v>Multiple</c:v>
                </c:pt>
              </c:strCache>
            </c:strRef>
          </c:cat>
          <c:val>
            <c:numRef>
              <c:f>Sheet1!$B$10:$B$14</c:f>
              <c:numCache>
                <c:formatCode>General</c:formatCode>
                <c:ptCount val="5"/>
                <c:pt idx="0">
                  <c:v>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C-0F47-B628-6AAA26632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114048"/>
        <c:axId val="374126592"/>
      </c:barChart>
      <c:catAx>
        <c:axId val="37411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126592"/>
        <c:crosses val="autoZero"/>
        <c:auto val="1"/>
        <c:lblAlgn val="ctr"/>
        <c:lblOffset val="100"/>
        <c:noMultiLvlLbl val="0"/>
      </c:catAx>
      <c:valAx>
        <c:axId val="37412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11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Publication</a:t>
            </a:r>
            <a:r>
              <a:rPr lang="en-GB" baseline="0"/>
              <a:t> status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Sheet1!$A$18:$A$20</c:f>
              <c:strCache>
                <c:ptCount val="3"/>
                <c:pt idx="0">
                  <c:v>In review</c:v>
                </c:pt>
                <c:pt idx="1">
                  <c:v>Accepted</c:v>
                </c:pt>
                <c:pt idx="2">
                  <c:v>Published</c:v>
                </c:pt>
              </c:strCache>
            </c:strRef>
          </c:cat>
          <c:val>
            <c:numRef>
              <c:f>Sheet1!$B$18:$B$20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B-BA4A-8F80-D81BDD330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883840"/>
        <c:axId val="337884736"/>
      </c:barChart>
      <c:catAx>
        <c:axId val="33788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884736"/>
        <c:crosses val="autoZero"/>
        <c:auto val="1"/>
        <c:lblAlgn val="ctr"/>
        <c:lblOffset val="100"/>
        <c:noMultiLvlLbl val="0"/>
      </c:catAx>
      <c:valAx>
        <c:axId val="33788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88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2/28/26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5">
            <a:extLst>
              <a:ext uri="{FF2B5EF4-FFF2-40B4-BE49-F238E27FC236}">
                <a16:creationId xmlns:a16="http://schemas.microsoft.com/office/drawing/2014/main" id="{33C1AA27-468E-4F19-A563-21152A310F35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76EE37-3DDC-6C53-DEB6-7B1E686D5D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9428813" y="164890"/>
            <a:ext cx="1192264" cy="7423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" y="6458445"/>
            <a:ext cx="9956800" cy="405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AF0663-5011-7A47-9E67-4CB9B5744E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" y="28249"/>
            <a:ext cx="12213994" cy="687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533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E7E9920D-5148-4C5E-AF4F-672E07B42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5432A0F-AD37-4EDF-A3C9-9129332D7C9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" y="645464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102" name="Picture 5">
            <a:extLst>
              <a:ext uri="{FF2B5EF4-FFF2-40B4-BE49-F238E27FC236}">
                <a16:creationId xmlns:a16="http://schemas.microsoft.com/office/drawing/2014/main" id="{EA088D67-7B06-4281-990B-01FE6467697E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9" y="647262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rgbClr val="00AE9C"/>
              </a:buClr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1pPr>
            <a:lvl2pPr marL="628650" indent="-182563"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933450" indent="-212725">
              <a:buFont typeface="System Font Regular"/>
              <a:buChar char="-"/>
              <a:tabLst/>
              <a:defRPr sz="1400">
                <a:solidFill>
                  <a:schemeClr val="tx1"/>
                </a:solidFill>
              </a:defRPr>
            </a:lvl3pPr>
            <a:lvl4pPr marL="1208088" indent="-182563"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AAC5E67-E08A-4CAC-8F4D-A2D8638C2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2361E30E-1C22-46B3-9AB9-AB1BC0D7C98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" y="64553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E7E9920D-5148-4C5E-AF4F-672E07B42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>
            <a:extLst>
              <a:ext uri="{FF2B5EF4-FFF2-40B4-BE49-F238E27FC236}">
                <a16:creationId xmlns:a16="http://schemas.microsoft.com/office/drawing/2014/main" id="{75432A0F-AD37-4EDF-A3C9-9129332D7C9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" y="645464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81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79E19F2-F57B-45DE-B862-DD01F0612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3656F8C5-B6A5-414F-86D9-8C977E5C1BBD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8" y="6458838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9212813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 marL="0" indent="0">
              <a:buClr>
                <a:schemeClr val="accent1"/>
              </a:buClr>
              <a:buFont typeface="Courier New" panose="02070309020205020404" pitchFamily="49" charset="0"/>
              <a:buNone/>
              <a:defRPr sz="1800">
                <a:solidFill>
                  <a:schemeClr val="bg2"/>
                </a:solidFill>
              </a:defRPr>
            </a:lvl1pPr>
            <a:lvl2pPr marL="314325" indent="-223838"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</a:defRPr>
            </a:lvl2pPr>
            <a:lvl3pPr marL="628650" indent="-222250">
              <a:buFont typeface="System Font Regular"/>
              <a:buChar char="-"/>
              <a:tabLst/>
              <a:defRPr sz="1400">
                <a:solidFill>
                  <a:schemeClr val="bg2"/>
                </a:solidFill>
              </a:defRPr>
            </a:lvl3pPr>
            <a:lvl4pPr marL="893763" indent="-173038"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B807B4D-9EEF-E1C2-E7F3-1F644426C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428813" y="164890"/>
            <a:ext cx="1192264" cy="7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294C493E-467F-427F-AD20-6EDFB99CC1EE}"/>
              </a:ext>
            </a:extLst>
          </p:cNvPr>
          <p:cNvPicPr>
            <a:picLocks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" y="6462001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1245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49696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95660-CE89-4345-8089-CAD36085B63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E516291-A401-44B3-B7C0-494EEF7A0709}"/>
              </a:ext>
            </a:extLst>
          </p:cNvPr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688"/>
            <a:ext cx="9956800" cy="405130"/>
          </a:xfrm>
          <a:prstGeom prst="rect">
            <a:avLst/>
          </a:prstGeom>
        </p:spPr>
      </p:pic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5CEB8A1C-7610-75C9-FE03-01159FE2A4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97" y="207571"/>
            <a:ext cx="943496" cy="58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  <p:sldLayoutId id="2147483980" r:id="rId1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07ED2C1-0776-4663-8284-733C83AE37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F90349B-FF48-4A3E-8266-C6C8B77A2E91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5900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t.copernicus.org/articles/special_issue1156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p.copernicus.org/articles/special_issue400_1357.html" TargetMode="External"/><Relationship Id="rId2" Type="http://schemas.openxmlformats.org/officeDocument/2006/relationships/hyperlink" Target="https://amt.copernicus.org/articles/special_issue1357.html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hyperlink" Target="https://gmd.copernicus.org/articles/special_issue400_135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arth.esa.int/eogateway/missions/earthcare/post-public-data-release-articles" TargetMode="Externa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3198478"/>
            <a:ext cx="8802608" cy="9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EarthCARE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QWG Meeting no. 3</a:t>
            </a:r>
          </a:p>
          <a:p>
            <a:pPr defTabSz="882030">
              <a:defRPr/>
            </a:pPr>
            <a:r>
              <a:rPr lang="en-GB" sz="305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Journal special issues, </a:t>
            </a:r>
            <a:r>
              <a:rPr lang="en-GB" sz="305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papers</a:t>
            </a:r>
            <a:endParaRPr lang="en-GB" sz="3087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776006" y="5112781"/>
            <a:ext cx="512369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Hogan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Leipzig, 5.03.2026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logo of a satellite">
            <a:extLst>
              <a:ext uri="{FF2B5EF4-FFF2-40B4-BE49-F238E27FC236}">
                <a16:creationId xmlns:a16="http://schemas.microsoft.com/office/drawing/2014/main" id="{ABC6B805-A035-9335-D18C-9D4E1ECFEA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90" y="259311"/>
            <a:ext cx="2184002" cy="2159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24697B-0483-23C2-28E0-BD9E18E605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371" y="384624"/>
            <a:ext cx="1841571" cy="1838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38B0-EBA5-54B9-A2E1-8CD0C52F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“Quality Working Group” is a terrible name!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DE759-476D-D5B7-C7AF-EACA22B10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11141820" cy="5328000"/>
          </a:xfrm>
        </p:spPr>
        <p:txBody>
          <a:bodyPr/>
          <a:lstStyle/>
          <a:p>
            <a:r>
              <a:rPr lang="en-US" dirty="0"/>
              <a:t>Thanks for your agreement to sign the letter about the FAAM aircraft, this is VERY much appreciated!</a:t>
            </a:r>
          </a:p>
          <a:p>
            <a:r>
              <a:rPr lang="en-US" dirty="0"/>
              <a:t>The letter has been sent to lots of important people</a:t>
            </a:r>
          </a:p>
          <a:p>
            <a:r>
              <a:rPr lang="en-US" dirty="0"/>
              <a:t>But “Quality Working Group” sounds very low-level and technical when writing to government ministers!</a:t>
            </a:r>
          </a:p>
          <a:p>
            <a:r>
              <a:rPr lang="en-US" dirty="0"/>
              <a:t>Can we have an </a:t>
            </a:r>
            <a:r>
              <a:rPr lang="en-US" i="1" dirty="0"/>
              <a:t>alternative</a:t>
            </a:r>
            <a:r>
              <a:rPr lang="en-US" dirty="0"/>
              <a:t> name?</a:t>
            </a:r>
          </a:p>
          <a:p>
            <a:r>
              <a:rPr lang="en-US" dirty="0"/>
              <a:t>What’s wrong with </a:t>
            </a:r>
            <a:r>
              <a:rPr lang="en-US" b="1" dirty="0"/>
              <a:t>Science Advisory Group (SAG)?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4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565D-18CC-90B6-6D4B-49973650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6054096" cy="553998"/>
          </a:xfrm>
        </p:spPr>
        <p:txBody>
          <a:bodyPr/>
          <a:lstStyle/>
          <a:p>
            <a:r>
              <a:rPr lang="en-US" dirty="0"/>
              <a:t>Pre-launch special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04495-BDFF-F6FD-99B1-D84245F15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5628044" cy="4163940"/>
          </a:xfrm>
        </p:spPr>
        <p:txBody>
          <a:bodyPr/>
          <a:lstStyle/>
          <a:p>
            <a:r>
              <a:rPr lang="en-US" dirty="0"/>
              <a:t>32 papers now published plus an editorial!</a:t>
            </a:r>
          </a:p>
        </p:txBody>
      </p:sp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E59FB225-C017-E7F6-C88B-20025B259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"/>
          <a:stretch/>
        </p:blipFill>
        <p:spPr>
          <a:xfrm>
            <a:off x="6095040" y="84201"/>
            <a:ext cx="6054097" cy="6697600"/>
          </a:xfrm>
          <a:prstGeom prst="rect">
            <a:avLst/>
          </a:prstGeom>
          <a:ln w="25400">
            <a:solidFill>
              <a:srgbClr val="053249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313423-4DA9-F046-8C99-DBFAC4FFB967}"/>
              </a:ext>
            </a:extLst>
          </p:cNvPr>
          <p:cNvSpPr txBox="1"/>
          <p:nvPr/>
        </p:nvSpPr>
        <p:spPr>
          <a:xfrm>
            <a:off x="219600" y="5575697"/>
            <a:ext cx="5628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venir Next Condensed" panose="020B0506020202020204" pitchFamily="34" charset="0"/>
                <a:hlinkClick r:id="rId3"/>
              </a:rPr>
              <a:t>https://amt.copernicus.org/articles/special_issue1156.html</a:t>
            </a:r>
            <a:r>
              <a:rPr lang="en-US" sz="2000" dirty="0">
                <a:latin typeface="Avenir Next Condensed" panose="020B0506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82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F25B0-C9CA-FAA4-ACA1-9E8F2CCFE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81B2-C706-AEAE-225D-562D5789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5486300" cy="553998"/>
          </a:xfrm>
        </p:spPr>
        <p:txBody>
          <a:bodyPr/>
          <a:lstStyle/>
          <a:p>
            <a:r>
              <a:rPr lang="en-US" dirty="0"/>
              <a:t>Post-launch special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7F34-2099-E0E8-AF0D-0E6D3EE95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5628044" cy="4163940"/>
          </a:xfrm>
        </p:spPr>
        <p:txBody>
          <a:bodyPr/>
          <a:lstStyle/>
          <a:p>
            <a:r>
              <a:rPr lang="en-US" dirty="0"/>
              <a:t>“Early results from </a:t>
            </a:r>
            <a:r>
              <a:rPr lang="en-US" dirty="0" err="1"/>
              <a:t>EarthCARE</a:t>
            </a:r>
            <a:r>
              <a:rPr lang="en-US" dirty="0"/>
              <a:t>”</a:t>
            </a:r>
          </a:p>
          <a:p>
            <a:r>
              <a:rPr lang="en-US" dirty="0"/>
              <a:t>AMT/ACP/GMD inter-journal special issue</a:t>
            </a:r>
          </a:p>
          <a:p>
            <a:r>
              <a:rPr lang="en-US" dirty="0"/>
              <a:t>Eight guest editors for AMT (anticipating many submissions)</a:t>
            </a:r>
          </a:p>
          <a:p>
            <a:r>
              <a:rPr lang="en-US" dirty="0"/>
              <a:t>ACP coordinators: Tim Garrett &amp; Matt Lebsock</a:t>
            </a:r>
          </a:p>
          <a:p>
            <a:r>
              <a:rPr lang="en-US" dirty="0"/>
              <a:t>GMT coordinator: Robin Hogan</a:t>
            </a:r>
          </a:p>
          <a:p>
            <a:r>
              <a:rPr lang="en-US" dirty="0"/>
              <a:t>Deadline is 28 February 2027</a:t>
            </a:r>
          </a:p>
          <a:p>
            <a:r>
              <a:rPr lang="en-US" b="1" dirty="0"/>
              <a:t>Eleven manuscripts submitted so far, of which seven have been published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1B8B80-1D68-6F5A-053B-32AC3DD57522}"/>
              </a:ext>
            </a:extLst>
          </p:cNvPr>
          <p:cNvSpPr txBox="1"/>
          <p:nvPr/>
        </p:nvSpPr>
        <p:spPr>
          <a:xfrm>
            <a:off x="69779" y="5046133"/>
            <a:ext cx="60420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venir Next Condensed" panose="020B0506020202020204" pitchFamily="34" charset="0"/>
                <a:hlinkClick r:id="rId2"/>
              </a:rPr>
              <a:t>https://amt.copernicus.org/articles/special_issue1357.html</a:t>
            </a:r>
            <a:r>
              <a:rPr lang="en-US" sz="2000" dirty="0">
                <a:latin typeface="Avenir Next Condensed" panose="020B0506020202020204" pitchFamily="34" charset="0"/>
              </a:rPr>
              <a:t> </a:t>
            </a:r>
          </a:p>
          <a:p>
            <a:r>
              <a:rPr lang="en-US" sz="2000" dirty="0">
                <a:latin typeface="Avenir Next Condensed" panose="020B0506020202020204" pitchFamily="34" charset="0"/>
                <a:hlinkClick r:id="rId3"/>
              </a:rPr>
              <a:t>https://acp.copernicus.org/articles/special_issue400_1357.html</a:t>
            </a:r>
            <a:endParaRPr lang="en-US" sz="2000" dirty="0">
              <a:latin typeface="Avenir Next Condensed" panose="020B0506020202020204" pitchFamily="34" charset="0"/>
            </a:endParaRPr>
          </a:p>
          <a:p>
            <a:r>
              <a:rPr lang="en-US" sz="2000" dirty="0">
                <a:latin typeface="Avenir Next Condensed" panose="020B0506020202020204" pitchFamily="34" charset="0"/>
                <a:hlinkClick r:id="rId4"/>
              </a:rPr>
              <a:t>https://gmd.copernicus.org/articles/special_issue400_1357.html</a:t>
            </a:r>
            <a:r>
              <a:rPr lang="en-US" sz="2000" dirty="0">
                <a:latin typeface="Avenir Next Condensed" panose="020B0506020202020204" pitchFamily="34" charset="0"/>
              </a:rPr>
              <a:t> </a:t>
            </a:r>
          </a:p>
          <a:p>
            <a:endParaRPr lang="en-US" sz="2000" dirty="0">
              <a:latin typeface="Avenir Next Condensed" panose="020B0506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27AD6-8114-121C-98E0-DD7D55C6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463" y="63500"/>
            <a:ext cx="6042096" cy="6743700"/>
          </a:xfrm>
          <a:prstGeom prst="rect">
            <a:avLst/>
          </a:prstGeom>
          <a:ln w="25400">
            <a:solidFill>
              <a:srgbClr val="053249"/>
            </a:solidFill>
          </a:ln>
        </p:spPr>
      </p:pic>
    </p:spTree>
    <p:extLst>
      <p:ext uri="{BB962C8B-B14F-4D97-AF65-F5344CB8AC3E}">
        <p14:creationId xmlns:p14="http://schemas.microsoft.com/office/powerpoint/2010/main" val="40098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B08F-789E-1797-40FB-1DE0B14F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Submissions by journal, instrument &amp;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7E273-55E3-2DC7-08E3-1011168E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3987800"/>
            <a:ext cx="6435200" cy="2222392"/>
          </a:xfrm>
        </p:spPr>
        <p:txBody>
          <a:bodyPr/>
          <a:lstStyle/>
          <a:p>
            <a:r>
              <a:rPr lang="en-US" dirty="0"/>
              <a:t>Almost all manuscripts so far are about the CPR!</a:t>
            </a:r>
          </a:p>
          <a:p>
            <a:r>
              <a:rPr lang="en-US" i="1" dirty="0"/>
              <a:t>Come on ATLID/MSI/BBR people, get writing!!!</a:t>
            </a:r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AC34D14-C0EC-7433-9E09-6B9261E3E5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330382"/>
              </p:ext>
            </p:extLst>
          </p:nvPr>
        </p:nvGraphicFramePr>
        <p:xfrm>
          <a:off x="945818" y="9947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E6C69CE-D524-1D67-F074-03B803623C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472829"/>
              </p:ext>
            </p:extLst>
          </p:nvPr>
        </p:nvGraphicFramePr>
        <p:xfrm>
          <a:off x="7071314" y="982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0155915-EE93-9835-9178-0B98F1807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879661"/>
              </p:ext>
            </p:extLst>
          </p:nvPr>
        </p:nvGraphicFramePr>
        <p:xfrm>
          <a:off x="7228630" y="3725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087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6F83-631E-BEED-2A92-71A61679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8E5F-545F-41ED-1244-772CD417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3"/>
            <a:ext cx="5732685" cy="53280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https://earth.esa.int/eogateway/missions/earthcare/post-public-data-release-articles</a:t>
            </a:r>
            <a:endParaRPr lang="en-US" dirty="0"/>
          </a:p>
          <a:p>
            <a:r>
              <a:rPr lang="en-US" dirty="0"/>
              <a:t>Not only special issue papers</a:t>
            </a:r>
          </a:p>
          <a:p>
            <a:r>
              <a:rPr lang="en-US" dirty="0"/>
              <a:t>There is also a page on pre-launch </a:t>
            </a:r>
            <a:r>
              <a:rPr lang="en-US" dirty="0" err="1"/>
              <a:t>EarthCARE</a:t>
            </a:r>
            <a:r>
              <a:rPr lang="en-US" dirty="0"/>
              <a:t> papers</a:t>
            </a:r>
          </a:p>
        </p:txBody>
      </p:sp>
      <p:pic>
        <p:nvPicPr>
          <p:cNvPr id="7" name="Picture 6" descr="A page of a document&#10;&#10;AI-generated content may be incorrect.">
            <a:extLst>
              <a:ext uri="{FF2B5EF4-FFF2-40B4-BE49-F238E27FC236}">
                <a16:creationId xmlns:a16="http://schemas.microsoft.com/office/drawing/2014/main" id="{865A91BF-F113-2B33-6F9F-0493F1EB7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85" y="0"/>
            <a:ext cx="6273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55E4-DB1D-DCDF-742B-E96C3721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papers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7CAC4-F590-39A6-C69B-97D02E1D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Hogan, Okamoto et al.: Mission overview – only 3 pages written so far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Overview of post-launch mission performance</a:t>
            </a:r>
          </a:p>
          <a:p>
            <a:pPr lvl="1"/>
            <a:r>
              <a:rPr lang="en-US" dirty="0"/>
              <a:t>Instrument performance: radar/lidar sensitivity/noise vs A-Train, MSI calibration/smile issues, BBR lifetime</a:t>
            </a:r>
          </a:p>
          <a:p>
            <a:pPr lvl="1"/>
            <a:r>
              <a:rPr lang="en-US" dirty="0"/>
              <a:t>Case study/studies: what does the Doppler/HSRL tell me?</a:t>
            </a:r>
          </a:p>
          <a:p>
            <a:pPr lvl="1"/>
            <a:r>
              <a:rPr lang="en-US" dirty="0"/>
              <a:t>Radiative closure demonstration: classification -&gt; synergy retrieval -&gt; radiative transfer calcs -&gt; verification against BBR </a:t>
            </a:r>
          </a:p>
          <a:p>
            <a:pPr lvl="1"/>
            <a:r>
              <a:rPr lang="en-US" dirty="0"/>
              <a:t>Outlook: long mission</a:t>
            </a:r>
          </a:p>
          <a:p>
            <a:r>
              <a:rPr lang="en-US" dirty="0"/>
              <a:t>Okamoto et al.: Doppler overview</a:t>
            </a:r>
          </a:p>
        </p:txBody>
      </p:sp>
    </p:spTree>
    <p:extLst>
      <p:ext uri="{BB962C8B-B14F-4D97-AF65-F5344CB8AC3E}">
        <p14:creationId xmlns:p14="http://schemas.microsoft.com/office/powerpoint/2010/main" val="3200689742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9330923B-8557-418D-B6D0-2539E05C9992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0DBC44A8-7EC4-4182-BF87-7936273255B5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5728CBC8-CAA7-4071-9A7F-DE59D54759B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8967B6AB-2C75-400A-B182-0E6B80AF08E2}" vid="{1F39E543-2EA0-41BF-9658-26CFC9ECB45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6F8C14319914D82F66737015BD101" ma:contentTypeVersion="2" ma:contentTypeDescription="Create a new document." ma:contentTypeScope="" ma:versionID="ef652122076bc32e0c54e6d3e6b47b9b">
  <xsd:schema xmlns:xsd="http://www.w3.org/2001/XMLSchema" xmlns:xs="http://www.w3.org/2001/XMLSchema" xmlns:p="http://schemas.microsoft.com/office/2006/metadata/properties" xmlns:ns2="c3e80117-21d4-479e-ba66-e0f9321970f9" targetNamespace="http://schemas.microsoft.com/office/2006/metadata/properties" ma:root="true" ma:fieldsID="e26a93035e902c9e2e16a2627843bcc2" ns2:_="">
    <xsd:import namespace="c3e80117-21d4-479e-ba66-e0f9321970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80117-21d4-479e-ba66-e0f9321970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c3e80117-21d4-479e-ba66-e0f9321970f9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1995D9C-305A-4443-9A29-AA15DBC0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80117-21d4-479e-ba66-e0f932197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1b711c6-aab7-4d36-9ffb-ac0357bc20ba}" enabled="0" method="" siteId="{21b711c6-aab7-4d36-9ffb-ac0357bc20ba}" removed="1"/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ESA_Presentation_DARK</Template>
  <TotalTime>30381</TotalTime>
  <Words>366</Words>
  <Application>Microsoft Macintosh PowerPoint</Application>
  <PresentationFormat>Custom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Avenir Next Condensed</vt:lpstr>
      <vt:lpstr>Calibri</vt:lpstr>
      <vt:lpstr>Courier New</vt:lpstr>
      <vt:lpstr>System Font Regular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“Quality Working Group” is a terrible name!</vt:lpstr>
      <vt:lpstr>Pre-launch special issue</vt:lpstr>
      <vt:lpstr>Post-launch special issue</vt:lpstr>
      <vt:lpstr>Submissions by journal, instrument &amp; status</vt:lpstr>
      <vt:lpstr>Publications page</vt:lpstr>
      <vt:lpstr>Overview papers 2026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Dirk Bernaerts</dc:creator>
  <cp:keywords/>
  <dc:description/>
  <cp:lastModifiedBy>Robin Hogan</cp:lastModifiedBy>
  <cp:revision>29</cp:revision>
  <cp:lastPrinted>2008-08-26T16:26:23Z</cp:lastPrinted>
  <dcterms:created xsi:type="dcterms:W3CDTF">2023-06-06T09:38:46Z</dcterms:created>
  <dcterms:modified xsi:type="dcterms:W3CDTF">2026-03-05T08:22:00Z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Dirk Bernaerts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0x01010044C6F8C14319914D82F66737015BD101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2023-06-05T22:00:00Z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8efe0189-68e5-46b3-80c8-078d88a4045d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PKKMWAM5UKCP-1108600927-1287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